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Lato"/>
      <p:regular r:id="rId34"/>
      <p:bold r:id="rId35"/>
      <p:italic r:id="rId36"/>
      <p:boldItalic r:id="rId37"/>
    </p:embeddedFont>
    <p:embeddedFont>
      <p:font typeface="Press Start 2P"/>
      <p:regular r:id="rId38"/>
    </p:embeddedFont>
    <p:embeddedFont>
      <p:font typeface="Fira Sans Condensed Medium"/>
      <p:regular r:id="rId39"/>
      <p:bold r:id="rId40"/>
      <p:italic r:id="rId41"/>
      <p:boldItalic r:id="rId42"/>
    </p:embeddedFont>
    <p:embeddedFont>
      <p:font typeface="Maven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fntdata"/><Relationship Id="rId20" Type="http://schemas.openxmlformats.org/officeDocument/2006/relationships/slide" Target="slides/slide16.xml"/><Relationship Id="rId42" Type="http://schemas.openxmlformats.org/officeDocument/2006/relationships/font" Target="fonts/FiraSansCondensedMedium-boldItalic.fntdata"/><Relationship Id="rId41" Type="http://schemas.openxmlformats.org/officeDocument/2006/relationships/font" Target="fonts/FiraSansCondensedMedium-italic.fntdata"/><Relationship Id="rId22" Type="http://schemas.openxmlformats.org/officeDocument/2006/relationships/slide" Target="slides/slide18.xml"/><Relationship Id="rId44" Type="http://schemas.openxmlformats.org/officeDocument/2006/relationships/font" Target="fonts/MavenPro-bold.fntdata"/><Relationship Id="rId21" Type="http://schemas.openxmlformats.org/officeDocument/2006/relationships/slide" Target="slides/slide17.xml"/><Relationship Id="rId43" Type="http://schemas.openxmlformats.org/officeDocument/2006/relationships/font" Target="fonts/MavenPro-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FiraSansCondensedMedium-regular.fntdata"/><Relationship Id="rId16" Type="http://schemas.openxmlformats.org/officeDocument/2006/relationships/slide" Target="slides/slide12.xml"/><Relationship Id="rId38" Type="http://schemas.openxmlformats.org/officeDocument/2006/relationships/font" Target="fonts/PressStart2P-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xtyscut/video-games-sales-as-at-22-dec-2016csv/data" TargetMode="External"/><Relationship Id="rId3" Type="http://schemas.openxmlformats.org/officeDocument/2006/relationships/hyperlink" Target="https://www.mobygames.com/game/from:1977/platform:atari-2600/until:2016/sort:moby_score/page:1/" TargetMode="External"/><Relationship Id="rId4" Type="http://schemas.openxmlformats.org/officeDocument/2006/relationships/hyperlink" Target="https://fr.wikipedia.org/wiki/Liste_de_consoles_de_jeux_vid%C3%A9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ce710277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ce710277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1a5df8b6c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1a5df8b6c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Céline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Merci Tiphaine,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Dans cette partie, nous allons donc analyser les tendances du marché des consoles de jeux vidéos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1a61e621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1a61e621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t>Céline</a:t>
            </a:r>
            <a:endParaRPr b="1" sz="1200"/>
          </a:p>
          <a:p>
            <a:pPr indent="0" lvl="0" marL="0" rtl="0" algn="just">
              <a:spcBef>
                <a:spcPts val="0"/>
              </a:spcBef>
              <a:spcAft>
                <a:spcPts val="0"/>
              </a:spcAft>
              <a:buNone/>
            </a:pPr>
            <a:r>
              <a:t/>
            </a:r>
            <a:endParaRPr b="1" sz="1200"/>
          </a:p>
          <a:p>
            <a:pPr indent="-304800" lvl="0" marL="457200" rtl="0" algn="just">
              <a:spcBef>
                <a:spcPts val="0"/>
              </a:spcBef>
              <a:spcAft>
                <a:spcPts val="0"/>
              </a:spcAft>
              <a:buSzPts val="1200"/>
              <a:buChar char="●"/>
            </a:pPr>
            <a:r>
              <a:rPr lang="en" sz="1200"/>
              <a:t>Entre </a:t>
            </a:r>
            <a:r>
              <a:rPr lang="en" sz="1200"/>
              <a:t>1977 et 2016, 30 consoles ont été commercialisées, dont certaines uniquement au Japon</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 sz="1200"/>
              <a:t>On compte au total 9 générations de consoles ⇒ toutefois notre étude exclut les consoles de 1ère génération antérieures à 1977 ainsi que les consoles de 9ème génération postérieures à 2016</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 sz="1200"/>
              <a:t>Et nous avons étudié 3 types de consoles : De salon / portable / hybride</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 sz="1200"/>
              <a:t>Le prix de lancement des consoles variait entre 50 et 700 $, avec un prix moyen toute génération confondue de 287 $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Parmi les consoles qui ont généré le + de CA:</a:t>
            </a:r>
            <a:endParaRPr sz="1200"/>
          </a:p>
          <a:p>
            <a:pPr indent="-304800" lvl="1" marL="914400" rtl="0" algn="l">
              <a:spcBef>
                <a:spcPts val="0"/>
              </a:spcBef>
              <a:spcAft>
                <a:spcPts val="0"/>
              </a:spcAft>
              <a:buSzPts val="1200"/>
              <a:buChar char="◆"/>
            </a:pPr>
            <a:r>
              <a:rPr lang="en" sz="1200"/>
              <a:t>on retrouve la PS 2 en 1ère position avec près de 10 milliards de $ générés</a:t>
            </a:r>
            <a:endParaRPr sz="1200"/>
          </a:p>
          <a:p>
            <a:pPr indent="-304800" lvl="1" marL="914400" rtl="0" algn="l">
              <a:spcBef>
                <a:spcPts val="0"/>
              </a:spcBef>
              <a:spcAft>
                <a:spcPts val="0"/>
              </a:spcAft>
              <a:buSzPts val="1200"/>
              <a:buChar char="◆"/>
            </a:pPr>
            <a:r>
              <a:rPr lang="en" sz="1200"/>
              <a:t>Suivie la PS 3 avec presque 7 milliards de $</a:t>
            </a:r>
            <a:endParaRPr sz="1200"/>
          </a:p>
          <a:p>
            <a:pPr indent="-304800" lvl="1" marL="914400" rtl="0" algn="l">
              <a:spcBef>
                <a:spcPts val="0"/>
              </a:spcBef>
              <a:spcAft>
                <a:spcPts val="0"/>
              </a:spcAft>
              <a:buSzPts val="1200"/>
              <a:buChar char="◆"/>
            </a:pPr>
            <a:r>
              <a:rPr lang="en" sz="1200"/>
              <a:t>Puis la Nintendo DS 5 milliards $ générés</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chemeClr val="dk1"/>
                </a:solidFill>
              </a:rPr>
              <a:t>Il est à noter que </a:t>
            </a:r>
            <a:r>
              <a:rPr lang="en" sz="1200"/>
              <a:t>l</a:t>
            </a:r>
            <a:r>
              <a:rPr lang="en" sz="1200"/>
              <a:t>es consoles de 7ème génération dont la commercialisation a débuté fin 2004, représentent 50% du top 10 des consoles ayant généré le + de CA  ⇒ PS3 / Nintendo DS / Xbox 360 / Wii / PSP</a:t>
            </a:r>
            <a:endParaRPr sz="1200"/>
          </a:p>
          <a:p>
            <a:pPr indent="0" lvl="0" marL="0" rtl="0" algn="l">
              <a:spcBef>
                <a:spcPts val="0"/>
              </a:spcBef>
              <a:spcAft>
                <a:spcPts val="0"/>
              </a:spcAft>
              <a:buNone/>
            </a:pPr>
            <a:r>
              <a:t/>
            </a:r>
            <a:endParaRPr sz="1200">
              <a:highlight>
                <a:srgbClr val="FFFF00"/>
              </a:highlight>
            </a:endParaRP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Et on peut également constater que le m</a:t>
            </a:r>
            <a:r>
              <a:rPr lang="en" sz="1200">
                <a:solidFill>
                  <a:schemeClr val="dk1"/>
                </a:solidFill>
              </a:rPr>
              <a:t>arché est très largement dominé par PlayStation et Nintendo</a:t>
            </a:r>
            <a:endParaRPr sz="1200">
              <a:solidFill>
                <a:schemeClr val="dk1"/>
              </a:solidFill>
            </a:endParaRPr>
          </a:p>
          <a:p>
            <a:pPr indent="0" lvl="0" marL="457200" rtl="0" algn="l">
              <a:spcBef>
                <a:spcPts val="0"/>
              </a:spcBef>
              <a:spcAft>
                <a:spcPts val="0"/>
              </a:spcAft>
              <a:buNone/>
            </a:pPr>
            <a:r>
              <a:t/>
            </a:r>
            <a:endParaRPr>
              <a:highlight>
                <a:schemeClr val="dk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1b4a418e0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1b4a418e0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Céline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Sur cette page, on peut remarquer que le segment des consoles de salon domine largement à 77% (66% si on filtre sur les consoles de 7ème génération)</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A noter que le segment hybride est marginal puisqu’il n’est représenté que par une console dans notre dataset, la wii U et qui a connu un succès mitigé. </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Après 2016, d’autres consoles de type hybride ont performé, par exemple la Nintendo Switch qui connaît toujours un fort succès commercial. </a:t>
            </a:r>
            <a:endParaRPr sz="1200">
              <a:solidFill>
                <a:schemeClr val="dk1"/>
              </a:solidFill>
            </a:endParaRPr>
          </a:p>
          <a:p>
            <a:pPr indent="0" lvl="0" marL="457200" rtl="0" algn="just">
              <a:spcBef>
                <a:spcPts val="0"/>
              </a:spcBef>
              <a:spcAft>
                <a:spcPts val="0"/>
              </a:spcAft>
              <a:buNone/>
            </a:pPr>
            <a:r>
              <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Aussi, il </a:t>
            </a:r>
            <a:r>
              <a:rPr lang="en" sz="1200">
                <a:solidFill>
                  <a:schemeClr val="dk1"/>
                </a:solidFill>
              </a:rPr>
              <a:t>existe 4 modes de jeux</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On peut voir que le mode Multijoueur Online a connu une croissance rapide et a dépassé les autres modes, devenant le mode principal sur la 7ème génération</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Le Multijoueur Local était très présent jusqu'à la 6ème génération mais a reculé face au jeu en ligne.</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en" sz="1200">
                <a:solidFill>
                  <a:schemeClr val="dk1"/>
                </a:solidFill>
              </a:rPr>
              <a:t>Je passe la parole à Nicolas pour l’analyse des jeux et éditeurs</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d10344254_0_17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d10344254_0_17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t>Nicolas</a:t>
            </a:r>
            <a:endParaRPr b="1"/>
          </a:p>
          <a:p>
            <a:pPr indent="0" lvl="0" marL="0" rtl="0" algn="l">
              <a:lnSpc>
                <a:spcPct val="115000"/>
              </a:lnSpc>
              <a:spcBef>
                <a:spcPts val="1200"/>
              </a:spcBef>
              <a:spcAft>
                <a:spcPts val="0"/>
              </a:spcAft>
              <a:buClr>
                <a:schemeClr val="dk1"/>
              </a:buClr>
              <a:buSzPts val="1100"/>
              <a:buFont typeface="Arial"/>
              <a:buNone/>
            </a:pPr>
            <a:r>
              <a:rPr lang="en"/>
              <a:t>Dans cette partie, on va examiner </a:t>
            </a:r>
            <a:r>
              <a:rPr b="1" lang="en"/>
              <a:t>la production de l'industrie des jeux vidéo</a:t>
            </a:r>
            <a:r>
              <a:rPr lang="en"/>
              <a:t> et se concentrer sur les principaux éditeurs,</a:t>
            </a:r>
            <a:endParaRPr/>
          </a:p>
          <a:p>
            <a:pPr indent="0" lvl="0" marL="0" rtl="0" algn="l">
              <a:lnSpc>
                <a:spcPct val="115000"/>
              </a:lnSpc>
              <a:spcBef>
                <a:spcPts val="1200"/>
              </a:spcBef>
              <a:spcAft>
                <a:spcPts val="0"/>
              </a:spcAft>
              <a:buClr>
                <a:schemeClr val="dk1"/>
              </a:buClr>
              <a:buSzPts val="1100"/>
              <a:buFont typeface="Arial"/>
              <a:buNone/>
            </a:pPr>
            <a:r>
              <a:rPr lang="en"/>
              <a:t>en tentant d'analyser </a:t>
            </a:r>
            <a:r>
              <a:rPr b="1" lang="en"/>
              <a:t>les facteurs clés de réussite</a:t>
            </a:r>
            <a:r>
              <a:rPr lang="en"/>
              <a:t>.</a:t>
            </a:r>
            <a:endParaRPr/>
          </a:p>
          <a:p>
            <a:pPr indent="0" lvl="0" marL="0" rtl="0" algn="l">
              <a:lnSpc>
                <a:spcPct val="115000"/>
              </a:lnSpc>
              <a:spcBef>
                <a:spcPts val="1200"/>
              </a:spcBef>
              <a:spcAft>
                <a:spcPts val="0"/>
              </a:spcAft>
              <a:buClr>
                <a:schemeClr val="dk1"/>
              </a:buClr>
              <a:buSzPts val="1100"/>
              <a:buFont typeface="Arial"/>
              <a:buNone/>
            </a:pPr>
            <a:r>
              <a:rPr lang="en"/>
              <a:t> </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1ab08281f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1ab08281f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Nicolas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Sur la période analysée, on dénombre</a:t>
            </a:r>
            <a:r>
              <a:rPr b="1" lang="en">
                <a:solidFill>
                  <a:schemeClr val="dk1"/>
                </a:solidFill>
              </a:rPr>
              <a:t> 15 737 jeux</a:t>
            </a:r>
            <a:r>
              <a:rPr lang="en">
                <a:solidFill>
                  <a:schemeClr val="dk1"/>
                </a:solidFill>
              </a:rPr>
              <a:t> produits et </a:t>
            </a:r>
            <a:r>
              <a:rPr b="1" lang="en">
                <a:solidFill>
                  <a:schemeClr val="dk1"/>
                </a:solidFill>
              </a:rPr>
              <a:t>566 éditeurs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 production de jeux annuelle a connu une progression continu jusqu’en 2008, avec un pic de production </a:t>
            </a:r>
            <a:r>
              <a:rPr b="1" lang="en">
                <a:solidFill>
                  <a:schemeClr val="dk1"/>
                </a:solidFill>
              </a:rPr>
              <a:t>à 1372 jeux</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Ensuite on a une décru qui s’amorce, qui peut s’expliquer </a:t>
            </a:r>
            <a:r>
              <a:rPr lang="en">
                <a:solidFill>
                  <a:schemeClr val="dk1"/>
                </a:solidFill>
              </a:rPr>
              <a:t>principalement</a:t>
            </a:r>
            <a:r>
              <a:rPr lang="en">
                <a:solidFill>
                  <a:schemeClr val="dk1"/>
                </a:solidFill>
              </a:rPr>
              <a:t> par 3 facteurs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Des coûts croissants nécessaires pour produire les jeux triple AAA, qui sont les jeux </a:t>
            </a:r>
            <a:r>
              <a:rPr lang="en">
                <a:solidFill>
                  <a:schemeClr val="dk1"/>
                </a:solidFill>
              </a:rPr>
              <a:t>programmés pour devenir</a:t>
            </a:r>
            <a:r>
              <a:rPr lang="en">
                <a:solidFill>
                  <a:schemeClr val="dk1"/>
                </a:solidFill>
              </a:rPr>
              <a:t> des blockbusters.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Des consoles de </a:t>
            </a:r>
            <a:r>
              <a:rPr lang="en">
                <a:solidFill>
                  <a:schemeClr val="dk1"/>
                </a:solidFill>
              </a:rPr>
              <a:t>7ème</a:t>
            </a:r>
            <a:r>
              <a:rPr lang="en">
                <a:solidFill>
                  <a:schemeClr val="dk1"/>
                </a:solidFill>
              </a:rPr>
              <a:t> génération </a:t>
            </a:r>
            <a:r>
              <a:rPr lang="en">
                <a:solidFill>
                  <a:schemeClr val="dk1"/>
                </a:solidFill>
              </a:rPr>
              <a:t>(comme la PS3, Xbox 360) </a:t>
            </a:r>
            <a:r>
              <a:rPr lang="en">
                <a:solidFill>
                  <a:schemeClr val="dk1"/>
                </a:solidFill>
              </a:rPr>
              <a:t>qui arrivent en fin de cycle et qui </a:t>
            </a:r>
            <a:r>
              <a:rPr lang="en">
                <a:solidFill>
                  <a:schemeClr val="dk1"/>
                </a:solidFill>
              </a:rPr>
              <a:t>voient</a:t>
            </a:r>
            <a:r>
              <a:rPr lang="en">
                <a:solidFill>
                  <a:schemeClr val="dk1"/>
                </a:solidFill>
              </a:rPr>
              <a:t> une baisse de la production avant </a:t>
            </a:r>
            <a:r>
              <a:rPr b="1" lang="en">
                <a:solidFill>
                  <a:schemeClr val="dk1"/>
                </a:solidFill>
              </a:rPr>
              <a:t>l'arrivée de la génération de console suivante.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Et enfin l'apparition de nouveaux modèles économiques, comme les jeux mobiles et les jeux </a:t>
            </a:r>
            <a:r>
              <a:rPr lang="en">
                <a:solidFill>
                  <a:schemeClr val="dk1"/>
                </a:solidFill>
              </a:rPr>
              <a:t>freemium tel que Candy Crush Saga et </a:t>
            </a:r>
            <a:r>
              <a:rPr b="1" lang="en">
                <a:solidFill>
                  <a:schemeClr val="dk1"/>
                </a:solidFill>
              </a:rPr>
              <a:t>Fortnite</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1ab08281f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1ab08281f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Nicolas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Lorsque l’on segmente la production par génération de console, on obtient la même tendance à la hausse.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On observe un décollage à la 5</a:t>
            </a:r>
            <a:r>
              <a:rPr baseline="30000" lang="en">
                <a:solidFill>
                  <a:schemeClr val="dk1"/>
                </a:solidFill>
              </a:rPr>
              <a:t>ième</a:t>
            </a:r>
            <a:r>
              <a:rPr lang="en">
                <a:solidFill>
                  <a:schemeClr val="dk1"/>
                </a:solidFill>
              </a:rPr>
              <a:t> génération qui correspond au début des jeux en ligne avec des services comme SegaNet.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FF0000"/>
                </a:solidFill>
              </a:rPr>
              <a:t> </a:t>
            </a:r>
            <a:r>
              <a:rPr lang="en">
                <a:solidFill>
                  <a:schemeClr val="dk1"/>
                </a:solidFill>
              </a:rPr>
              <a:t>La 6</a:t>
            </a:r>
            <a:r>
              <a:rPr baseline="30000" lang="en">
                <a:solidFill>
                  <a:schemeClr val="dk1"/>
                </a:solidFill>
              </a:rPr>
              <a:t>ième </a:t>
            </a:r>
            <a:r>
              <a:rPr lang="en">
                <a:solidFill>
                  <a:schemeClr val="dk1"/>
                </a:solidFill>
              </a:rPr>
              <a:t> génération correspond à la vrai démocratisation des jeux multijoueur en ligne avec des services comme Xbox Live.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Puis </a:t>
            </a:r>
            <a:r>
              <a:rPr b="1" lang="en">
                <a:solidFill>
                  <a:schemeClr val="dk1"/>
                </a:solidFill>
              </a:rPr>
              <a:t>PlayStation Network et WiiConnect24</a:t>
            </a:r>
            <a:r>
              <a:rPr lang="en">
                <a:solidFill>
                  <a:schemeClr val="dk1"/>
                </a:solidFill>
              </a:rPr>
              <a:t> qui suivront.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Ici la barre de la </a:t>
            </a:r>
            <a:r>
              <a:rPr lang="en">
                <a:solidFill>
                  <a:schemeClr val="dk1"/>
                </a:solidFill>
              </a:rPr>
              <a:t>8ème</a:t>
            </a:r>
            <a:r>
              <a:rPr lang="en">
                <a:solidFill>
                  <a:schemeClr val="dk1"/>
                </a:solidFill>
              </a:rPr>
              <a:t> génération est tronquée, car la base de donnée ne couvre pas la période de 2016 à 2020.</a:t>
            </a:r>
            <a:endParaRPr>
              <a:solidFill>
                <a:schemeClr val="dk1"/>
              </a:solidFill>
            </a:endParaRPr>
          </a:p>
          <a:p>
            <a:pPr indent="0" lvl="0" marL="0" rtl="0" algn="l">
              <a:lnSpc>
                <a:spcPct val="115000"/>
              </a:lnSpc>
              <a:spcBef>
                <a:spcPts val="1200"/>
              </a:spcBef>
              <a:spcAft>
                <a:spcPts val="0"/>
              </a:spcAft>
              <a:buNone/>
            </a:pPr>
            <a:r>
              <a:rPr lang="en">
                <a:solidFill>
                  <a:schemeClr val="dk1"/>
                </a:solidFill>
              </a:rPr>
              <a:t>Mais elle suit la même tendance.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 (8ième : 2012-2020)</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1ab08281f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1ab08281f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t>Nicolas</a:t>
            </a:r>
            <a:endParaRPr b="1"/>
          </a:p>
          <a:p>
            <a:pPr indent="0" lvl="0" marL="0" rtl="0" algn="l">
              <a:lnSpc>
                <a:spcPct val="115000"/>
              </a:lnSpc>
              <a:spcBef>
                <a:spcPts val="1200"/>
              </a:spcBef>
              <a:spcAft>
                <a:spcPts val="0"/>
              </a:spcAft>
              <a:buClr>
                <a:schemeClr val="dk1"/>
              </a:buClr>
              <a:buSzPts val="1100"/>
              <a:buFont typeface="Arial"/>
              <a:buNone/>
            </a:pPr>
            <a:r>
              <a:rPr lang="en"/>
              <a:t>On passe maintenant aux éditeurs de jeux vidéo.</a:t>
            </a:r>
            <a:endParaRPr/>
          </a:p>
          <a:p>
            <a:pPr indent="0" lvl="0" marL="0" rtl="0" algn="l">
              <a:lnSpc>
                <a:spcPct val="115000"/>
              </a:lnSpc>
              <a:spcBef>
                <a:spcPts val="1200"/>
              </a:spcBef>
              <a:spcAft>
                <a:spcPts val="0"/>
              </a:spcAft>
              <a:buClr>
                <a:schemeClr val="dk1"/>
              </a:buClr>
              <a:buSzPts val="1100"/>
              <a:buFont typeface="Arial"/>
              <a:buNone/>
            </a:pPr>
            <a:r>
              <a:rPr lang="en"/>
              <a:t>Dans le Top 5 </a:t>
            </a:r>
            <a:r>
              <a:rPr lang="en"/>
              <a:t>des plus gros éditeurs </a:t>
            </a:r>
            <a:endParaRPr/>
          </a:p>
          <a:p>
            <a:pPr indent="0" lvl="0" marL="0" rtl="0" algn="l">
              <a:lnSpc>
                <a:spcPct val="115000"/>
              </a:lnSpc>
              <a:spcBef>
                <a:spcPts val="1200"/>
              </a:spcBef>
              <a:spcAft>
                <a:spcPts val="0"/>
              </a:spcAft>
              <a:buClr>
                <a:schemeClr val="dk1"/>
              </a:buClr>
              <a:buSzPts val="1100"/>
              <a:buFont typeface="Arial"/>
              <a:buNone/>
            </a:pPr>
            <a:r>
              <a:rPr lang="en"/>
              <a:t>On retrouve :</a:t>
            </a:r>
            <a:endParaRPr/>
          </a:p>
          <a:p>
            <a:pPr indent="0" lvl="0" marL="0" rtl="0" algn="l">
              <a:lnSpc>
                <a:spcPct val="115000"/>
              </a:lnSpc>
              <a:spcBef>
                <a:spcPts val="1200"/>
              </a:spcBef>
              <a:spcAft>
                <a:spcPts val="0"/>
              </a:spcAft>
              <a:buNone/>
            </a:pPr>
            <a:r>
              <a:rPr lang="en"/>
              <a:t>2 éditeurs américains (</a:t>
            </a:r>
            <a:r>
              <a:rPr lang="en"/>
              <a:t>electronic arts et</a:t>
            </a:r>
            <a:r>
              <a:rPr lang="en"/>
              <a:t> activision), 2 éditeurs japonais (nintendo et sony computer entertainment) et un éditeur français (ubisoft).</a:t>
            </a:r>
            <a:endParaRPr/>
          </a:p>
          <a:p>
            <a:pPr indent="0" lvl="0" marL="0" rtl="0" algn="l">
              <a:lnSpc>
                <a:spcPct val="115000"/>
              </a:lnSpc>
              <a:spcBef>
                <a:spcPts val="1200"/>
              </a:spcBef>
              <a:spcAft>
                <a:spcPts val="0"/>
              </a:spcAft>
              <a:buClr>
                <a:schemeClr val="dk1"/>
              </a:buClr>
              <a:buSzPts val="1100"/>
              <a:buFont typeface="Arial"/>
              <a:buNone/>
            </a:pPr>
            <a:r>
              <a:rPr lang="en"/>
              <a:t>On observe que Nintendo domine largement le classement en terme de CA cumulé, </a:t>
            </a:r>
            <a:r>
              <a:rPr lang="en">
                <a:solidFill>
                  <a:schemeClr val="dk1"/>
                </a:solidFill>
              </a:rPr>
              <a:t>avec un montant de </a:t>
            </a:r>
            <a:r>
              <a:rPr b="1" lang="en">
                <a:solidFill>
                  <a:schemeClr val="dk1"/>
                </a:solidFill>
              </a:rPr>
              <a:t>1791 millions de dollars</a:t>
            </a:r>
            <a:r>
              <a:rPr lang="en">
                <a:solidFill>
                  <a:schemeClr val="dk1"/>
                </a:solidFill>
              </a:rPr>
              <a:t>.</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1ab08281f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1ab08281f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Nicolas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En terme de CA par année, on observe également que Nintendo sort du lot avec un pic en 2006 à 206 millions de dollars.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t>Parmi les pistes pour expliquer cette performance,</a:t>
            </a:r>
            <a:endParaRPr b="1"/>
          </a:p>
          <a:p>
            <a:pPr indent="0" lvl="0" marL="0" rtl="0" algn="l">
              <a:lnSpc>
                <a:spcPct val="115000"/>
              </a:lnSpc>
              <a:spcBef>
                <a:spcPts val="1200"/>
              </a:spcBef>
              <a:spcAft>
                <a:spcPts val="0"/>
              </a:spcAft>
              <a:buClr>
                <a:schemeClr val="dk1"/>
              </a:buClr>
              <a:buSzPts val="1100"/>
              <a:buFont typeface="Arial"/>
              <a:buNone/>
            </a:pPr>
            <a:r>
              <a:rPr lang="en"/>
              <a:t>On peut souligner </a:t>
            </a:r>
            <a:r>
              <a:rPr b="1" lang="en"/>
              <a:t>la stratégie de </a:t>
            </a:r>
            <a:r>
              <a:rPr b="1" lang="en"/>
              <a:t>différenciation</a:t>
            </a:r>
            <a:r>
              <a:rPr b="1" lang="en"/>
              <a:t> mise en œuvre par Nintendo</a:t>
            </a:r>
            <a:r>
              <a:rPr lang="en"/>
              <a:t> par rapport à ces concurrents.</a:t>
            </a:r>
            <a:endParaRPr/>
          </a:p>
          <a:p>
            <a:pPr indent="0" lvl="0" marL="0" rtl="0" algn="l">
              <a:lnSpc>
                <a:spcPct val="115000"/>
              </a:lnSpc>
              <a:spcBef>
                <a:spcPts val="1200"/>
              </a:spcBef>
              <a:spcAft>
                <a:spcPts val="0"/>
              </a:spcAft>
              <a:buNone/>
            </a:pPr>
            <a:r>
              <a:rPr b="1" lang="en"/>
              <a:t>En effet</a:t>
            </a:r>
            <a:r>
              <a:rPr lang="en"/>
              <a:t>, la société a mis l’accent sur la création de jeux accessibles et familiaux.</a:t>
            </a:r>
            <a:endParaRPr/>
          </a:p>
          <a:p>
            <a:pPr indent="0" lvl="0" marL="0" rtl="0" algn="l">
              <a:lnSpc>
                <a:spcPct val="115000"/>
              </a:lnSpc>
              <a:spcBef>
                <a:spcPts val="1200"/>
              </a:spcBef>
              <a:spcAft>
                <a:spcPts val="0"/>
              </a:spcAft>
              <a:buClr>
                <a:schemeClr val="dk1"/>
              </a:buClr>
              <a:buSzPts val="1100"/>
              <a:buFont typeface="Arial"/>
              <a:buNone/>
            </a:pPr>
            <a:r>
              <a:rPr lang="en"/>
              <a:t>Elle cible à la fois les joueurs occasionnels et les joueurs passionnées</a:t>
            </a:r>
            <a:endParaRPr/>
          </a:p>
          <a:p>
            <a:pPr indent="0" lvl="0" marL="0" rtl="0" algn="l">
              <a:lnSpc>
                <a:spcPct val="115000"/>
              </a:lnSpc>
              <a:spcBef>
                <a:spcPts val="1200"/>
              </a:spcBef>
              <a:spcAft>
                <a:spcPts val="0"/>
              </a:spcAft>
              <a:buClr>
                <a:schemeClr val="dk1"/>
              </a:buClr>
              <a:buSzPts val="1100"/>
              <a:buFont typeface="Arial"/>
              <a:buNone/>
            </a:pPr>
            <a:r>
              <a:rPr lang="en"/>
              <a:t>avec des jeux qui conviennent à tous les âges et à tous les niveaux.</a:t>
            </a:r>
            <a:endParaRPr/>
          </a:p>
          <a:p>
            <a:pPr indent="0" lvl="0" marL="0" rtl="0" algn="l">
              <a:lnSpc>
                <a:spcPct val="115000"/>
              </a:lnSpc>
              <a:spcBef>
                <a:spcPts val="1200"/>
              </a:spcBef>
              <a:spcAft>
                <a:spcPts val="0"/>
              </a:spcAft>
              <a:buNone/>
            </a:pPr>
            <a:r>
              <a:rPr lang="en"/>
              <a:t>Enfin, la société concentre sa </a:t>
            </a:r>
            <a:r>
              <a:rPr lang="en"/>
              <a:t>production</a:t>
            </a:r>
            <a:r>
              <a:rPr lang="en"/>
              <a:t> sur le développement de ces franchises à succès </a:t>
            </a:r>
            <a:r>
              <a:rPr b="1" lang="en"/>
              <a:t>que vous</a:t>
            </a:r>
            <a:r>
              <a:rPr lang="en"/>
              <a:t> connaissez tous (tel que Super Mario, Zelda ou Pokémon)</a:t>
            </a:r>
            <a:endParaRPr/>
          </a:p>
          <a:p>
            <a:pPr indent="0" lvl="0" marL="0" rtl="0" algn="l">
              <a:lnSpc>
                <a:spcPct val="115000"/>
              </a:lnSpc>
              <a:spcBef>
                <a:spcPts val="1200"/>
              </a:spcBef>
              <a:spcAft>
                <a:spcPts val="0"/>
              </a:spcAft>
              <a:buNone/>
            </a:pPr>
            <a:r>
              <a:rPr lang="en"/>
              <a:t>Nintendo a ainsi, réussi à créer au fil du temps, une base de fans très fidèle à la marque.</a:t>
            </a:r>
            <a:endParaRPr/>
          </a:p>
          <a:p>
            <a:pPr indent="0" lvl="0" marL="0" rtl="0" algn="l">
              <a:lnSpc>
                <a:spcPct val="115000"/>
              </a:lnSpc>
              <a:spcBef>
                <a:spcPts val="1200"/>
              </a:spcBef>
              <a:spcAft>
                <a:spcPts val="0"/>
              </a:spcAft>
              <a:buNone/>
            </a:pPr>
            <a:r>
              <a:rPr lang="en"/>
              <a:t>Je laisse maintenant la parole à </a:t>
            </a:r>
            <a:r>
              <a:rPr lang="en">
                <a:solidFill>
                  <a:schemeClr val="dk1"/>
                </a:solidFill>
              </a:rPr>
              <a:t>Daniel qui va vous pour parler des avis presse et joueurs.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1a5df8b6c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1a5df8b6c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rPr lang="en"/>
              <a:t>Merci Nicolas, donc là on va s’intéresser plus particulièrement aux avis de presse et des joueurs sur les jeux vidéos.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1b9f4e96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1b9f4e96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Daniel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 on se penche sur la note moyenne à la fois de la critique spécialisé (appellée “presse” ici) et la note moyenne des joueurs, on voit que globalement on se trouve aux alentours des 70 sur 100.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 augmentant la granularité par type de jeu, on voit que les jeux de rôles, de Sports, de Stratégie et de Combat sont les types de jeux où la note moyenne de la presse et des joueurs sont globalement au dessus.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 on regarde cette fois le nombres de critiques disponibles par console, on s'aperçoit que le nombre de critiques joueurs augmente au fil des générations de console. A part la Playstation 4 mais c’est parce que notre dataset s'arrête à 2016, si on continue jusqu’en 2020, cette tendance à la hausse se vérifie aussi pour la Playstation 4.</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Là on peut allez jouer avec les filtres, par exemple par année ou sur la console Nintendo DS et pour les jeux d’action pour voir les notes moyennes des joueurs et de la presse sur ces catégories.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d1034425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d1034425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1a61e621dc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1a61e621dc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Les corrélations des “ventes” illustrent le fait qu’avec la globalisation, si un jeu s’est bien vendu dans une région du monde il se vendra bien aussi ailleurs.</a:t>
            </a:r>
            <a:endParaRPr/>
          </a:p>
          <a:p>
            <a:pPr indent="-298450" lvl="0" marL="457200" rtl="0" algn="l">
              <a:spcBef>
                <a:spcPts val="0"/>
              </a:spcBef>
              <a:spcAft>
                <a:spcPts val="0"/>
              </a:spcAft>
              <a:buSzPts val="1100"/>
              <a:buChar char="●"/>
            </a:pPr>
            <a:r>
              <a:rPr lang="en"/>
              <a:t>Les corrélations quasi-nulles entre les notes de la presse et des joueurs aux jeux et leur ventes respectives sont intéressantes.</a:t>
            </a:r>
            <a:endParaRPr/>
          </a:p>
          <a:p>
            <a:pPr indent="-298450" lvl="0" marL="457200" rtl="0" algn="l">
              <a:spcBef>
                <a:spcPts val="0"/>
              </a:spcBef>
              <a:spcAft>
                <a:spcPts val="0"/>
              </a:spcAft>
              <a:buSzPts val="1100"/>
              <a:buChar char="●"/>
            </a:pPr>
            <a:r>
              <a:rPr lang="en"/>
              <a:t>La corrélation de 0.60 entre la note des critiques joueurs et des critiques presse est intéressante.</a:t>
            </a:r>
            <a:endParaRPr/>
          </a:p>
          <a:p>
            <a:pPr indent="-298450" lvl="0" marL="457200" rtl="0" algn="l">
              <a:spcBef>
                <a:spcPts val="0"/>
              </a:spcBef>
              <a:spcAft>
                <a:spcPts val="0"/>
              </a:spcAft>
              <a:buSzPts val="1100"/>
              <a:buChar char="●"/>
            </a:pPr>
            <a:r>
              <a:rPr lang="en"/>
              <a:t>La corrélation de 0.68 entre le prix de lancement de la console et le nombre de jeux disponibles par console est intéressante.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1a61e621dc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1a61e621dc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L’absence de corrélation entre les notes moyennes des joueurs et de la presse et les ventes de jeux vidéos montre qu’ une note plus positive à un test n’augmente pas les ventes respectives d’un jeu.</a:t>
            </a:r>
            <a:endParaRPr/>
          </a:p>
          <a:p>
            <a:pPr indent="-298450" lvl="0" marL="457200" rtl="0" algn="l">
              <a:spcBef>
                <a:spcPts val="0"/>
              </a:spcBef>
              <a:spcAft>
                <a:spcPts val="0"/>
              </a:spcAft>
              <a:buSzPts val="1100"/>
              <a:buChar char="●"/>
            </a:pPr>
            <a:r>
              <a:rPr lang="en"/>
              <a:t>Il peut y avoir plusieurs raisons à cela:</a:t>
            </a:r>
            <a:endParaRPr/>
          </a:p>
          <a:p>
            <a:pPr indent="-298450" lvl="1" marL="914400" rtl="0" algn="l">
              <a:spcBef>
                <a:spcPts val="0"/>
              </a:spcBef>
              <a:spcAft>
                <a:spcPts val="0"/>
              </a:spcAft>
              <a:buSzPts val="1100"/>
              <a:buChar char="○"/>
            </a:pPr>
            <a:r>
              <a:rPr lang="en"/>
              <a:t>Avant les années 2000, à part dans des </a:t>
            </a:r>
            <a:r>
              <a:rPr lang="en"/>
              <a:t>journaux</a:t>
            </a:r>
            <a:r>
              <a:rPr lang="en"/>
              <a:t> spécialisés très niches, il n’existait que peu de critiques de jeux vidéos.</a:t>
            </a:r>
            <a:endParaRPr/>
          </a:p>
          <a:p>
            <a:pPr indent="-298450" lvl="1" marL="914400" rtl="0" algn="l">
              <a:spcBef>
                <a:spcPts val="0"/>
              </a:spcBef>
              <a:spcAft>
                <a:spcPts val="0"/>
              </a:spcAft>
              <a:buSzPts val="1100"/>
              <a:buChar char="○"/>
            </a:pPr>
            <a:r>
              <a:rPr lang="en"/>
              <a:t>Certains joueurs étant fidèles aux licences, peu importe la note qu’a eu un jeu ils veulent tout de </a:t>
            </a:r>
            <a:r>
              <a:rPr lang="en"/>
              <a:t>même</a:t>
            </a:r>
            <a:r>
              <a:rPr lang="en"/>
              <a:t> le </a:t>
            </a:r>
            <a:r>
              <a:rPr lang="en"/>
              <a:t>découvrir</a:t>
            </a:r>
            <a:r>
              <a:rPr lang="en"/>
              <a:t> et donc l’acheter.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1a61e621dc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1a61e621dc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On constate tout d’abord une corrélation forte et significative entre les notes que donne la presse et les joueurs aux jeux vidéos. Ici, </a:t>
            </a:r>
            <a:r>
              <a:rPr lang="en"/>
              <a:t>même</a:t>
            </a:r>
            <a:r>
              <a:rPr lang="en"/>
              <a:t> si les </a:t>
            </a:r>
            <a:r>
              <a:rPr lang="en"/>
              <a:t>critères</a:t>
            </a:r>
            <a:r>
              <a:rPr lang="en"/>
              <a:t> des joueurs et de la presse pour juger qu’un jeu est “bon” ou “mauvais” sont différents, globalement, ce jugement tends à s’uniformiser pour ces deux profils.</a:t>
            </a:r>
            <a:endParaRPr/>
          </a:p>
          <a:p>
            <a:pPr indent="-298450" lvl="0" marL="457200" rtl="0" algn="l">
              <a:spcBef>
                <a:spcPts val="0"/>
              </a:spcBef>
              <a:spcAft>
                <a:spcPts val="0"/>
              </a:spcAft>
              <a:buSzPts val="1100"/>
              <a:buChar char="●"/>
            </a:pPr>
            <a:r>
              <a:rPr lang="en"/>
              <a:t>On peut constater aussi avec le second nuage de points que plus une console est chère, plus il y a de jeux qui sortent dessus. Pour expliquer ce phénomène, on peut mettre en avant l’hypothèse que plus une console est chère, plus la technologie la composant est avancée et donc moins la veille technologique va faire qu’elle sera vite remplacée, augmentant en conséquences le nombre de jeux présent.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1b4a418e0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1b4a418e0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Daniel</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Données jusqu’en fin 2016 → Tendance se poursuivant entre 2017 et 2024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Période COVID-19 → Comment cette période a t-elle influencé les consommations de jeux vidéos?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Jeux Mobiles et PC? → On aurait aimé avoir ces données complètes pour pouvoir les analyser car ils correspondent à des mode de consommation très différents.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Données sociales (Age, Sexe, Pays …) ? → Quelle tendance en ayant la granularité de l’age et du sexe par exemple?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Evolution du coût de production lié aux jeux vidéos? → Nous avons vu combien le jeu vidéo représentait en termes de ventes mais combien coûte t il au fil du temps?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d65fd1ae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d65fd1ae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50">
                <a:solidFill>
                  <a:schemeClr val="dk1"/>
                </a:solidFill>
              </a:rPr>
              <a:t>Nicolas</a:t>
            </a:r>
            <a:endParaRPr b="1" sz="11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50">
                <a:solidFill>
                  <a:schemeClr val="dk1"/>
                </a:solidFill>
              </a:rPr>
              <a:t>Au terme de cette analyse, nous avons pu observer les différentes transformations de l'industrie du jeu vidéo.</a:t>
            </a:r>
            <a:endParaRPr sz="9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950">
                <a:solidFill>
                  <a:schemeClr val="dk1"/>
                </a:solidFill>
              </a:rPr>
              <a:t>De 1977 à 2016</a:t>
            </a:r>
            <a:r>
              <a:rPr lang="en" sz="950">
                <a:solidFill>
                  <a:schemeClr val="dk1"/>
                </a:solidFill>
              </a:rPr>
              <a:t>, elle est passée d'un marché de niche à une industrie majeure, évoluant à travers plusieurs phases successives :</a:t>
            </a:r>
            <a:endParaRPr sz="9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50">
                <a:solidFill>
                  <a:schemeClr val="dk1"/>
                </a:solidFill>
              </a:rPr>
              <a:t>La phase de démarrage dans les années 80</a:t>
            </a:r>
            <a:endParaRPr sz="9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50">
                <a:solidFill>
                  <a:schemeClr val="dk1"/>
                </a:solidFill>
              </a:rPr>
              <a:t>La phase de démocratisation dans les années 90 (avec l'arrivée de nouvelles consoles)</a:t>
            </a:r>
            <a:endParaRPr sz="9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50">
                <a:solidFill>
                  <a:schemeClr val="dk1"/>
                </a:solidFill>
              </a:rPr>
              <a:t>L'explosion du marché dans les années 2000</a:t>
            </a:r>
            <a:endParaRPr sz="9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50">
                <a:solidFill>
                  <a:schemeClr val="dk1"/>
                </a:solidFill>
              </a:rPr>
              <a:t>Et enfin, la diversification des plateformes des années 2010 (tel que les jeux sur PC et les jeux mobiles avec l’essor de l’Iphone)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Cette évolution a été permise </a:t>
            </a:r>
            <a:r>
              <a:rPr b="1" lang="en" sz="950">
                <a:solidFill>
                  <a:schemeClr val="dk1"/>
                </a:solidFill>
              </a:rPr>
              <a:t>par 4 facteurs clés</a:t>
            </a:r>
            <a:r>
              <a:rPr lang="en" sz="950">
                <a:solidFill>
                  <a:schemeClr val="dk1"/>
                </a:solidFill>
              </a:rPr>
              <a:t> :</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Des innovations technologiques constantes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Un élargissement des publics cibles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Une diversification des genres (jeux sociaux) et des supports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Et enfin, une adaptation aux nouvelles pratiques de consommation</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50">
              <a:solidFill>
                <a:schemeClr val="dk1"/>
              </a:solidFill>
            </a:endParaRPr>
          </a:p>
          <a:p>
            <a:pPr indent="0" lvl="0" marL="0" rtl="0" algn="l">
              <a:lnSpc>
                <a:spcPct val="115000"/>
              </a:lnSpc>
              <a:spcBef>
                <a:spcPts val="1200"/>
              </a:spcBef>
              <a:spcAft>
                <a:spcPts val="0"/>
              </a:spcAft>
              <a:buNone/>
            </a:pPr>
            <a:r>
              <a:rPr lang="en" sz="1000">
                <a:solidFill>
                  <a:schemeClr val="dk1"/>
                </a:solidFill>
              </a:rPr>
              <a:t>Pour conclure, les perspectives de croissance du secteur, restent impressionnantes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L'industrie vise un objectif de </a:t>
            </a:r>
            <a:r>
              <a:rPr b="1" lang="en" sz="1000">
                <a:solidFill>
                  <a:schemeClr val="dk1"/>
                </a:solidFill>
              </a:rPr>
              <a:t>300 milliards de dollars</a:t>
            </a:r>
            <a:r>
              <a:rPr lang="en" sz="1000">
                <a:solidFill>
                  <a:schemeClr val="dk1"/>
                </a:solidFill>
              </a:rPr>
              <a:t> de revenus d'ici </a:t>
            </a:r>
            <a:r>
              <a:rPr b="1" lang="en" sz="1000">
                <a:solidFill>
                  <a:schemeClr val="dk1"/>
                </a:solidFill>
              </a:rPr>
              <a:t>2030</a:t>
            </a:r>
            <a:r>
              <a:rPr lang="en" sz="1000">
                <a:solidFill>
                  <a:schemeClr val="dk1"/>
                </a:solidFill>
              </a:rPr>
              <a:t>, avec une projection de </a:t>
            </a:r>
            <a:r>
              <a:rPr b="1" lang="en" sz="1000">
                <a:solidFill>
                  <a:schemeClr val="dk1"/>
                </a:solidFill>
              </a:rPr>
              <a:t>3,8 milliards de joueur</a:t>
            </a:r>
            <a:r>
              <a:rPr lang="en" sz="1000">
                <a:solidFill>
                  <a:schemeClr val="dk1"/>
                </a:solidFill>
              </a:rPr>
              <a:t>s à travers le monde.</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Cela montre que le jeu vidéo est plus qu'un divertissement : c'est un véritable phénomène culturel et économique mondiale.</a:t>
            </a:r>
            <a:endParaRPr sz="1000">
              <a:solidFill>
                <a:schemeClr val="dk1"/>
              </a:solidFill>
            </a:endParaRPr>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31b9f4e969b_1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31b9f4e969b_1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1b4a418e0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1b4a418e0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Tiphaine</a:t>
            </a:r>
            <a:endParaRPr b="1"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rgbClr val="FFFF00"/>
              </a:buClr>
              <a:buSzPts val="1100"/>
              <a:buFont typeface="Arial"/>
              <a:buNone/>
            </a:pPr>
            <a:r>
              <a:rPr lang="en" sz="1400">
                <a:solidFill>
                  <a:schemeClr val="dk1"/>
                </a:solidFill>
              </a:rPr>
              <a:t>Comment l'industrie du jeu vidéo a-t-elle évolué de 1977 à 2016, et quels facteurs lui ont permis de devenir l'une des catégories de divertissement les plus plébiscité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1b4a418e0f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1b4a418e0f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Céline</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Merci Tiphaine,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Pour ce cas d’étude, nous avons travaillé sur un document issu de Kaggle, qui est une liste de jeux vidéos et ses caractéristiques</a:t>
            </a:r>
            <a:endParaRPr sz="1200"/>
          </a:p>
          <a:p>
            <a:pPr indent="-298450" lvl="0" marL="457200" rtl="0" algn="l">
              <a:lnSpc>
                <a:spcPct val="115000"/>
              </a:lnSpc>
              <a:spcBef>
                <a:spcPts val="0"/>
              </a:spcBef>
              <a:spcAft>
                <a:spcPts val="0"/>
              </a:spcAft>
              <a:buClr>
                <a:schemeClr val="dk1"/>
              </a:buClr>
              <a:buSzPts val="1100"/>
              <a:buChar char="●"/>
            </a:pPr>
            <a:r>
              <a:rPr lang="en" sz="1200"/>
              <a:t>Nous avons exclu les jeux PC dont les éléments étaient incomplets et inexploitables</a:t>
            </a:r>
            <a:endParaRPr sz="1200"/>
          </a:p>
          <a:p>
            <a:pPr indent="-304800" lvl="0" marL="457200" rtl="0" algn="l">
              <a:spcBef>
                <a:spcPts val="0"/>
              </a:spcBef>
              <a:spcAft>
                <a:spcPts val="0"/>
              </a:spcAft>
              <a:buSzPts val="1200"/>
              <a:buChar char="●"/>
            </a:pPr>
            <a:r>
              <a:rPr lang="en" sz="1200"/>
              <a:t>Le dataset s’étend sur la période 1977 à 2016</a:t>
            </a:r>
            <a:endParaRPr sz="1200"/>
          </a:p>
          <a:p>
            <a:pPr indent="-304800" lvl="0" marL="457200" rtl="0" algn="l">
              <a:spcBef>
                <a:spcPts val="0"/>
              </a:spcBef>
              <a:spcAft>
                <a:spcPts val="0"/>
              </a:spcAft>
              <a:buSzPts val="1200"/>
              <a:buChar char="●"/>
            </a:pPr>
            <a:r>
              <a:rPr lang="en" sz="1200"/>
              <a:t>Le dataset a été enrichi avec des données détaillées sur les consoles de jeux, grâce à des sites spécialisés jeux vidéos</a:t>
            </a:r>
            <a:endParaRPr sz="1200"/>
          </a:p>
          <a:p>
            <a:pPr indent="-304800" lvl="0" marL="457200" rtl="0" algn="l">
              <a:spcBef>
                <a:spcPts val="0"/>
              </a:spcBef>
              <a:spcAft>
                <a:spcPts val="0"/>
              </a:spcAft>
              <a:buSzPts val="1200"/>
              <a:buChar char="●"/>
            </a:pPr>
            <a:r>
              <a:rPr lang="en" sz="1200"/>
              <a:t>Nous avons retravaillé, nettoyé et rendu exploitable le fichier via Python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Lien du fichier Kaggle : </a:t>
            </a:r>
            <a:r>
              <a:rPr lang="en" sz="1200" u="sng">
                <a:solidFill>
                  <a:schemeClr val="hlink"/>
                </a:solidFill>
                <a:hlinkClick r:id="rId2"/>
              </a:rPr>
              <a:t>https://www.kaggle.com/datasets/xtyscut/video-games-sales-as-at-22-dec-2016csv/data</a:t>
            </a:r>
            <a:r>
              <a:rPr lang="en" sz="1200"/>
              <a:t> </a:t>
            </a:r>
            <a:endParaRPr sz="1200"/>
          </a:p>
          <a:p>
            <a:pPr indent="0" lvl="0" marL="0" rtl="0" algn="l">
              <a:spcBef>
                <a:spcPts val="0"/>
              </a:spcBef>
              <a:spcAft>
                <a:spcPts val="0"/>
              </a:spcAft>
              <a:buNone/>
            </a:pPr>
            <a:r>
              <a:rPr lang="en" sz="1200"/>
              <a:t>Sources : </a:t>
            </a:r>
            <a:r>
              <a:rPr lang="en" sz="1200" u="sng">
                <a:solidFill>
                  <a:schemeClr val="hlink"/>
                </a:solidFill>
                <a:hlinkClick r:id="rId3"/>
              </a:rPr>
              <a:t>https://www.mobygames.com/game/from:1977/platform:atari-2600/until:2016/sort:moby_score/page:1/</a:t>
            </a:r>
            <a:r>
              <a:rPr lang="en" sz="1200"/>
              <a:t> </a:t>
            </a:r>
            <a:endParaRPr b="1" sz="1200">
              <a:solidFill>
                <a:schemeClr val="dk1"/>
              </a:solidFill>
            </a:endParaRPr>
          </a:p>
          <a:p>
            <a:pPr indent="0" lvl="0" marL="0" rtl="0" algn="just">
              <a:lnSpc>
                <a:spcPct val="115000"/>
              </a:lnSpc>
              <a:spcBef>
                <a:spcPts val="0"/>
              </a:spcBef>
              <a:spcAft>
                <a:spcPts val="0"/>
              </a:spcAft>
              <a:buNone/>
            </a:pPr>
            <a:r>
              <a:rPr b="1" lang="en" sz="1200" u="sng">
                <a:solidFill>
                  <a:schemeClr val="hlink"/>
                </a:solidFill>
                <a:hlinkClick r:id="rId4"/>
              </a:rPr>
              <a:t>https://fr.wikipedia.org/wiki/Liste_de_consoles_de_jeux_vid%C3%A9o</a:t>
            </a:r>
            <a:r>
              <a:rPr b="1" lang="en" sz="1200">
                <a:solidFill>
                  <a:schemeClr val="dk1"/>
                </a:solidFill>
              </a:rPr>
              <a:t> </a:t>
            </a:r>
            <a:endParaRPr b="1"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rPr>
              <a:t>On a rajouté des colonnes sur la base de filtres conditionnels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6f1ba423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6f1ba423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Céline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répondre à notre problématique, nous avons divisé notre analyse en 4 parties :</a:t>
            </a:r>
            <a:endParaRPr>
              <a:solidFill>
                <a:schemeClr val="dk1"/>
              </a:solidFill>
            </a:endParaRPr>
          </a:p>
          <a:p>
            <a:pPr indent="-273050" lvl="0" marL="457200" rtl="0" algn="l">
              <a:lnSpc>
                <a:spcPct val="115000"/>
              </a:lnSpc>
              <a:spcBef>
                <a:spcPts val="1200"/>
              </a:spcBef>
              <a:spcAft>
                <a:spcPts val="0"/>
              </a:spcAft>
              <a:buClr>
                <a:schemeClr val="dk1"/>
              </a:buClr>
              <a:buSzPts val="700"/>
              <a:buChar char="●"/>
            </a:pPr>
            <a:r>
              <a:rPr lang="en">
                <a:solidFill>
                  <a:schemeClr val="dk1"/>
                </a:solidFill>
              </a:rPr>
              <a:t>Tout d’abord une vue d'ensemble des ventes de jeux et des revenus générés,</a:t>
            </a:r>
            <a:endParaRPr>
              <a:solidFill>
                <a:schemeClr val="dk1"/>
              </a:solidFill>
            </a:endParaRPr>
          </a:p>
          <a:p>
            <a:pPr indent="-273050" lvl="0" marL="457200" rtl="0" algn="l">
              <a:lnSpc>
                <a:spcPct val="115000"/>
              </a:lnSpc>
              <a:spcBef>
                <a:spcPts val="0"/>
              </a:spcBef>
              <a:spcAft>
                <a:spcPts val="0"/>
              </a:spcAft>
              <a:buClr>
                <a:schemeClr val="dk1"/>
              </a:buClr>
              <a:buSzPts val="700"/>
              <a:buChar char="●"/>
            </a:pPr>
            <a:r>
              <a:rPr lang="en">
                <a:solidFill>
                  <a:schemeClr val="dk1"/>
                </a:solidFill>
              </a:rPr>
              <a:t>Ensuite un focus sur les consoles,</a:t>
            </a:r>
            <a:endParaRPr>
              <a:solidFill>
                <a:schemeClr val="dk1"/>
              </a:solidFill>
            </a:endParaRPr>
          </a:p>
          <a:p>
            <a:pPr indent="-273050" lvl="0" marL="457200" rtl="0" algn="l">
              <a:lnSpc>
                <a:spcPct val="115000"/>
              </a:lnSpc>
              <a:spcBef>
                <a:spcPts val="0"/>
              </a:spcBef>
              <a:spcAft>
                <a:spcPts val="0"/>
              </a:spcAft>
              <a:buClr>
                <a:schemeClr val="dk1"/>
              </a:buClr>
              <a:buSzPts val="700"/>
              <a:buChar char="●"/>
            </a:pPr>
            <a:r>
              <a:rPr lang="en">
                <a:solidFill>
                  <a:schemeClr val="dk1"/>
                </a:solidFill>
              </a:rPr>
              <a:t>Puis une étude détaillée des jeux et des éditeurs de jeux,</a:t>
            </a:r>
            <a:endParaRPr>
              <a:solidFill>
                <a:schemeClr val="dk1"/>
              </a:solidFill>
            </a:endParaRPr>
          </a:p>
          <a:p>
            <a:pPr indent="-273050" lvl="0" marL="457200" rtl="0" algn="l">
              <a:lnSpc>
                <a:spcPct val="115000"/>
              </a:lnSpc>
              <a:spcBef>
                <a:spcPts val="0"/>
              </a:spcBef>
              <a:spcAft>
                <a:spcPts val="0"/>
              </a:spcAft>
              <a:buClr>
                <a:schemeClr val="dk1"/>
              </a:buClr>
              <a:buSzPts val="700"/>
              <a:buChar char="●"/>
            </a:pPr>
            <a:r>
              <a:rPr lang="en">
                <a:solidFill>
                  <a:schemeClr val="dk1"/>
                </a:solidFill>
              </a:rPr>
              <a:t>Et enfin une analyse basée sur les avis presse et joueurs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Et maintenant je repasse la parole à Tiphaine pour la 1ère partie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1a5df8b6c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1a5df8b6c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Tiphaine</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1b9f4e969b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1b9f4e969b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1b4a418e0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1b4a418e0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1a61e621d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1a61e621d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Tiphaine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drive.google.com/file/d/12OAWmcYsSM5RXOVM5OYN4gNtWkKr-ujm/view" TargetMode="Externa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hyperlink" Target="http://drive.google.com/file/d/1wqa7Ihbl9MFWJNqw8LmTi1jX9iw3wOsi/view" TargetMode="Externa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1"/>
          <p:cNvSpPr txBox="1"/>
          <p:nvPr>
            <p:ph idx="2" type="ctrTitle"/>
          </p:nvPr>
        </p:nvSpPr>
        <p:spPr>
          <a:xfrm>
            <a:off x="713100" y="594675"/>
            <a:ext cx="7717800" cy="16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HISTOIRE DU JEU </a:t>
            </a:r>
            <a:r>
              <a:rPr lang="en" sz="4400"/>
              <a:t>VIDEO</a:t>
            </a:r>
            <a:endParaRPr sz="4400"/>
          </a:p>
        </p:txBody>
      </p:sp>
      <p:grpSp>
        <p:nvGrpSpPr>
          <p:cNvPr id="960" name="Google Shape;960;p31"/>
          <p:cNvGrpSpPr/>
          <p:nvPr/>
        </p:nvGrpSpPr>
        <p:grpSpPr>
          <a:xfrm>
            <a:off x="3590477" y="2417701"/>
            <a:ext cx="467621" cy="663360"/>
            <a:chOff x="1758200" y="238125"/>
            <a:chExt cx="4084025" cy="5219200"/>
          </a:xfrm>
        </p:grpSpPr>
        <p:sp>
          <p:nvSpPr>
            <p:cNvPr id="961" name="Google Shape;961;p31"/>
            <p:cNvSpPr/>
            <p:nvPr/>
          </p:nvSpPr>
          <p:spPr>
            <a:xfrm>
              <a:off x="1758200" y="238125"/>
              <a:ext cx="4084025" cy="5219200"/>
            </a:xfrm>
            <a:custGeom>
              <a:rect b="b" l="l" r="r" t="t"/>
              <a:pathLst>
                <a:path extrusionOk="0" h="208768" w="163361">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3800200" y="238125"/>
              <a:ext cx="2042025" cy="5219200"/>
            </a:xfrm>
            <a:custGeom>
              <a:rect b="b" l="l" r="r" t="t"/>
              <a:pathLst>
                <a:path extrusionOk="0" h="208768" w="81681">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2438325" y="919050"/>
              <a:ext cx="2723775" cy="2155375"/>
            </a:xfrm>
            <a:custGeom>
              <a:rect b="b" l="l" r="r" t="t"/>
              <a:pathLst>
                <a:path extrusionOk="0" h="86215" w="108951">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2438325" y="3415275"/>
              <a:ext cx="1021850" cy="1021050"/>
            </a:xfrm>
            <a:custGeom>
              <a:rect b="b" l="l" r="r" t="t"/>
              <a:pathLst>
                <a:path extrusionOk="0" h="40842" w="40874">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4481150" y="3415275"/>
              <a:ext cx="340075" cy="340100"/>
            </a:xfrm>
            <a:custGeom>
              <a:rect b="b" l="l" r="r" t="t"/>
              <a:pathLst>
                <a:path extrusionOk="0" h="13604" w="13603">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4481150" y="4095400"/>
              <a:ext cx="340075" cy="340925"/>
            </a:xfrm>
            <a:custGeom>
              <a:rect b="b" l="l" r="r" t="t"/>
              <a:pathLst>
                <a:path extrusionOk="0" h="13637" w="13603">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4821200" y="3755350"/>
              <a:ext cx="340900" cy="340075"/>
            </a:xfrm>
            <a:custGeom>
              <a:rect b="b" l="l" r="r" t="t"/>
              <a:pathLst>
                <a:path extrusionOk="0" h="13603" w="13636">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4140275" y="3755350"/>
              <a:ext cx="340900" cy="340075"/>
            </a:xfrm>
            <a:custGeom>
              <a:rect b="b" l="l" r="r" t="t"/>
              <a:pathLst>
                <a:path extrusionOk="0" h="13603" w="13636">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3460150" y="4436300"/>
              <a:ext cx="680150" cy="340075"/>
            </a:xfrm>
            <a:custGeom>
              <a:rect b="b" l="l" r="r" t="t"/>
              <a:pathLst>
                <a:path extrusionOk="0" h="13603" w="27206">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3800200" y="4436300"/>
              <a:ext cx="340100" cy="340075"/>
            </a:xfrm>
            <a:custGeom>
              <a:rect b="b" l="l" r="r" t="t"/>
              <a:pathLst>
                <a:path extrusionOk="0" h="13603" w="13604">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3800200" y="919050"/>
              <a:ext cx="1361900" cy="2155375"/>
            </a:xfrm>
            <a:custGeom>
              <a:rect b="b" l="l" r="r" t="t"/>
              <a:pathLst>
                <a:path extrusionOk="0" h="86215" w="54476">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31"/>
          <p:cNvGrpSpPr/>
          <p:nvPr/>
        </p:nvGrpSpPr>
        <p:grpSpPr>
          <a:xfrm>
            <a:off x="4678762" y="2449024"/>
            <a:ext cx="662632" cy="663360"/>
            <a:chOff x="1247700" y="238125"/>
            <a:chExt cx="5105025" cy="5219200"/>
          </a:xfrm>
        </p:grpSpPr>
        <p:sp>
          <p:nvSpPr>
            <p:cNvPr id="973" name="Google Shape;973;p31"/>
            <p:cNvSpPr/>
            <p:nvPr/>
          </p:nvSpPr>
          <p:spPr>
            <a:xfrm>
              <a:off x="3629775" y="238125"/>
              <a:ext cx="2722950" cy="1815300"/>
            </a:xfrm>
            <a:custGeom>
              <a:rect b="b" l="l" r="r" t="t"/>
              <a:pathLst>
                <a:path extrusionOk="0" h="72612" w="108918">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3800200" y="238125"/>
              <a:ext cx="2552525" cy="1815300"/>
            </a:xfrm>
            <a:custGeom>
              <a:rect b="b" l="l" r="r" t="t"/>
              <a:pathLst>
                <a:path extrusionOk="0" h="72612" w="102101">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1247700" y="1713350"/>
              <a:ext cx="5105025" cy="3743975"/>
            </a:xfrm>
            <a:custGeom>
              <a:rect b="b" l="l" r="r" t="t"/>
              <a:pathLst>
                <a:path extrusionOk="0" h="149759" w="204201">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3800200" y="1713350"/>
              <a:ext cx="2552525" cy="3743975"/>
            </a:xfrm>
            <a:custGeom>
              <a:rect b="b" l="l" r="r" t="t"/>
              <a:pathLst>
                <a:path extrusionOk="0" h="149759" w="102101">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1247700" y="1713350"/>
              <a:ext cx="2382100" cy="2382075"/>
            </a:xfrm>
            <a:custGeom>
              <a:rect b="b" l="l" r="r" t="t"/>
              <a:pathLst>
                <a:path extrusionOk="0" h="95283" w="95284">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1587750" y="2053400"/>
              <a:ext cx="1701975" cy="1701975"/>
            </a:xfrm>
            <a:custGeom>
              <a:rect b="b" l="l" r="r" t="t"/>
              <a:pathLst>
                <a:path extrusionOk="0" h="68079" w="68079">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3970650" y="1713350"/>
              <a:ext cx="2382075" cy="2382075"/>
            </a:xfrm>
            <a:custGeom>
              <a:rect b="b" l="l" r="r" t="t"/>
              <a:pathLst>
                <a:path extrusionOk="0" h="95283" w="95283">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310700" y="2053400"/>
              <a:ext cx="1701975" cy="1701975"/>
            </a:xfrm>
            <a:custGeom>
              <a:rect b="b" l="l" r="r" t="t"/>
              <a:pathLst>
                <a:path extrusionOk="0" h="68079" w="68079">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991650" y="3074400"/>
              <a:ext cx="340075" cy="340900"/>
            </a:xfrm>
            <a:custGeom>
              <a:rect b="b" l="l" r="r" t="t"/>
              <a:pathLst>
                <a:path extrusionOk="0" h="13636" w="13603">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4991650" y="2393475"/>
              <a:ext cx="340075" cy="340900"/>
            </a:xfrm>
            <a:custGeom>
              <a:rect b="b" l="l" r="r" t="t"/>
              <a:pathLst>
                <a:path extrusionOk="0" h="13636" w="13603">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5331700" y="2734350"/>
              <a:ext cx="340900" cy="340075"/>
            </a:xfrm>
            <a:custGeom>
              <a:rect b="b" l="l" r="r" t="t"/>
              <a:pathLst>
                <a:path extrusionOk="0" h="13603" w="13636">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4650775" y="2734350"/>
              <a:ext cx="340900" cy="340075"/>
            </a:xfrm>
            <a:custGeom>
              <a:rect b="b" l="l" r="r" t="t"/>
              <a:pathLst>
                <a:path extrusionOk="0" h="13603" w="13636">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2608750" y="3415275"/>
              <a:ext cx="1021050" cy="1021050"/>
            </a:xfrm>
            <a:custGeom>
              <a:rect b="b" l="l" r="r" t="t"/>
              <a:pathLst>
                <a:path extrusionOk="0" h="40842" w="40842">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970616" y="3074393"/>
              <a:ext cx="1021025" cy="1361876"/>
            </a:xfrm>
            <a:custGeom>
              <a:rect b="b" l="l" r="r" t="t"/>
              <a:pathLst>
                <a:path extrusionOk="0" h="40842" w="40841">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1927825" y="2393475"/>
              <a:ext cx="1021850" cy="1021825"/>
            </a:xfrm>
            <a:custGeom>
              <a:rect b="b" l="l" r="r" t="t"/>
              <a:pathLst>
                <a:path extrusionOk="0" h="40873" w="40874">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8" name="Google Shape;988;p31"/>
          <p:cNvPicPr preferRelativeResize="0"/>
          <p:nvPr/>
        </p:nvPicPr>
        <p:blipFill rotWithShape="1">
          <a:blip r:embed="rId3">
            <a:alphaModFix/>
          </a:blip>
          <a:srcRect b="10944" l="0" r="11426" t="0"/>
          <a:stretch/>
        </p:blipFill>
        <p:spPr>
          <a:xfrm>
            <a:off x="3870750" y="3338625"/>
            <a:ext cx="1052350" cy="66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0"/>
          <p:cNvSpPr txBox="1"/>
          <p:nvPr>
            <p:ph type="title"/>
          </p:nvPr>
        </p:nvSpPr>
        <p:spPr>
          <a:xfrm>
            <a:off x="4546475" y="2488025"/>
            <a:ext cx="45975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 des consoles</a:t>
            </a:r>
            <a:endParaRPr/>
          </a:p>
          <a:p>
            <a:pPr indent="0" lvl="0" marL="0" rtl="0" algn="r">
              <a:spcBef>
                <a:spcPts val="0"/>
              </a:spcBef>
              <a:spcAft>
                <a:spcPts val="0"/>
              </a:spcAft>
              <a:buNone/>
            </a:pPr>
            <a:r>
              <a:t/>
            </a:r>
            <a:endParaRPr/>
          </a:p>
        </p:txBody>
      </p:sp>
      <p:sp>
        <p:nvSpPr>
          <p:cNvPr id="1123" name="Google Shape;1123;p40"/>
          <p:cNvSpPr txBox="1"/>
          <p:nvPr>
            <p:ph idx="2" type="title"/>
          </p:nvPr>
        </p:nvSpPr>
        <p:spPr>
          <a:xfrm>
            <a:off x="5204900" y="1501025"/>
            <a:ext cx="2755500" cy="98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1"/>
          <p:cNvSpPr txBox="1"/>
          <p:nvPr>
            <p:ph type="title"/>
          </p:nvPr>
        </p:nvSpPr>
        <p:spPr>
          <a:xfrm>
            <a:off x="717450" y="233400"/>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Consoles de jeux</a:t>
            </a:r>
            <a:endParaRPr/>
          </a:p>
        </p:txBody>
      </p:sp>
      <p:sp>
        <p:nvSpPr>
          <p:cNvPr id="1129" name="Google Shape;1129;p41"/>
          <p:cNvSpPr txBox="1"/>
          <p:nvPr/>
        </p:nvSpPr>
        <p:spPr>
          <a:xfrm>
            <a:off x="653311" y="795301"/>
            <a:ext cx="18738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ress Start 2P"/>
                <a:ea typeface="Press Start 2P"/>
                <a:cs typeface="Press Start 2P"/>
                <a:sym typeface="Press Start 2P"/>
              </a:rPr>
              <a:t>30 CONSOLES</a:t>
            </a:r>
            <a:endParaRPr sz="1100">
              <a:solidFill>
                <a:schemeClr val="dk1"/>
              </a:solidFill>
              <a:latin typeface="Press Start 2P"/>
              <a:ea typeface="Press Start 2P"/>
              <a:cs typeface="Press Start 2P"/>
              <a:sym typeface="Press Start 2P"/>
            </a:endParaRPr>
          </a:p>
        </p:txBody>
      </p:sp>
      <p:sp>
        <p:nvSpPr>
          <p:cNvPr id="1130" name="Google Shape;1130;p41"/>
          <p:cNvSpPr txBox="1"/>
          <p:nvPr/>
        </p:nvSpPr>
        <p:spPr>
          <a:xfrm>
            <a:off x="717461" y="1021803"/>
            <a:ext cx="1935900" cy="11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aven Pro"/>
                <a:ea typeface="Maven Pro"/>
                <a:cs typeface="Maven Pro"/>
                <a:sym typeface="Maven Pro"/>
              </a:rPr>
              <a:t>Entre 1977 et 2016</a:t>
            </a:r>
            <a:endParaRPr sz="1000">
              <a:solidFill>
                <a:srgbClr val="FFFFFF"/>
              </a:solidFill>
              <a:latin typeface="Maven Pro"/>
              <a:ea typeface="Maven Pro"/>
              <a:cs typeface="Maven Pro"/>
              <a:sym typeface="Maven Pro"/>
            </a:endParaRPr>
          </a:p>
        </p:txBody>
      </p:sp>
      <p:grpSp>
        <p:nvGrpSpPr>
          <p:cNvPr id="1131" name="Google Shape;1131;p41"/>
          <p:cNvGrpSpPr/>
          <p:nvPr/>
        </p:nvGrpSpPr>
        <p:grpSpPr>
          <a:xfrm>
            <a:off x="265169" y="795243"/>
            <a:ext cx="284968" cy="226513"/>
            <a:chOff x="1190625" y="238125"/>
            <a:chExt cx="5219200" cy="5219200"/>
          </a:xfrm>
        </p:grpSpPr>
        <p:sp>
          <p:nvSpPr>
            <p:cNvPr id="1132" name="Google Shape;1132;p41"/>
            <p:cNvSpPr/>
            <p:nvPr/>
          </p:nvSpPr>
          <p:spPr>
            <a:xfrm>
              <a:off x="3620800" y="2195225"/>
              <a:ext cx="1418175" cy="1870050"/>
            </a:xfrm>
            <a:custGeom>
              <a:rect b="b" l="l" r="r" t="t"/>
              <a:pathLst>
                <a:path extrusionOk="0" h="74802" w="56727">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3800200" y="2195225"/>
              <a:ext cx="1238775" cy="1870050"/>
            </a:xfrm>
            <a:custGeom>
              <a:rect b="b" l="l" r="r" t="t"/>
              <a:pathLst>
                <a:path extrusionOk="0" h="74802" w="49551">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2756375" y="238125"/>
              <a:ext cx="2435900" cy="2435900"/>
            </a:xfrm>
            <a:custGeom>
              <a:rect b="b" l="l" r="r" t="t"/>
              <a:pathLst>
                <a:path extrusionOk="0" h="97436" w="97436">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3800200" y="238125"/>
              <a:ext cx="1392075" cy="2435900"/>
            </a:xfrm>
            <a:custGeom>
              <a:rect b="b" l="l" r="r" t="t"/>
              <a:pathLst>
                <a:path extrusionOk="0" h="97436" w="55683">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3278275" y="3717825"/>
              <a:ext cx="2435925" cy="1043875"/>
            </a:xfrm>
            <a:custGeom>
              <a:rect b="b" l="l" r="r" t="t"/>
              <a:pathLst>
                <a:path extrusionOk="0" h="41755" w="97437">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1886225" y="3717825"/>
              <a:ext cx="1043875" cy="1043875"/>
            </a:xfrm>
            <a:custGeom>
              <a:rect b="b" l="l" r="r" t="t"/>
              <a:pathLst>
                <a:path extrusionOk="0" h="41755" w="41755">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3451975" y="933725"/>
              <a:ext cx="696475" cy="696475"/>
            </a:xfrm>
            <a:custGeom>
              <a:rect b="b" l="l" r="r" t="t"/>
              <a:pathLst>
                <a:path extrusionOk="0" h="27859" w="27859">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3800200" y="3717825"/>
              <a:ext cx="1914000" cy="1043875"/>
            </a:xfrm>
            <a:custGeom>
              <a:rect b="b" l="l" r="r" t="t"/>
              <a:pathLst>
                <a:path extrusionOk="0" h="41755" w="7656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3800200" y="933725"/>
              <a:ext cx="348250" cy="521950"/>
            </a:xfrm>
            <a:custGeom>
              <a:rect b="b" l="l" r="r" t="t"/>
              <a:pathLst>
                <a:path extrusionOk="0" h="20878" w="1393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1190625" y="4413450"/>
              <a:ext cx="5219200" cy="1043875"/>
            </a:xfrm>
            <a:custGeom>
              <a:rect b="b" l="l" r="r" t="t"/>
              <a:pathLst>
                <a:path extrusionOk="0" h="41755" w="208768">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3800200" y="4413450"/>
              <a:ext cx="2609625" cy="1043875"/>
            </a:xfrm>
            <a:custGeom>
              <a:rect b="b" l="l" r="r" t="t"/>
              <a:pathLst>
                <a:path extrusionOk="0" h="41755" w="104385">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1"/>
          <p:cNvSpPr/>
          <p:nvPr/>
        </p:nvSpPr>
        <p:spPr>
          <a:xfrm>
            <a:off x="3078026" y="754811"/>
            <a:ext cx="284963" cy="27911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txBox="1"/>
          <p:nvPr/>
        </p:nvSpPr>
        <p:spPr>
          <a:xfrm>
            <a:off x="3371146" y="754885"/>
            <a:ext cx="21360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ress Start 2P"/>
                <a:ea typeface="Press Start 2P"/>
                <a:cs typeface="Press Start 2P"/>
                <a:sym typeface="Press Start 2P"/>
              </a:rPr>
              <a:t>7 GENERATIONS</a:t>
            </a:r>
            <a:endParaRPr sz="1100">
              <a:solidFill>
                <a:schemeClr val="dk1"/>
              </a:solidFill>
              <a:latin typeface="Press Start 2P"/>
              <a:ea typeface="Press Start 2P"/>
              <a:cs typeface="Press Start 2P"/>
              <a:sym typeface="Press Start 2P"/>
            </a:endParaRPr>
          </a:p>
        </p:txBody>
      </p:sp>
      <p:grpSp>
        <p:nvGrpSpPr>
          <p:cNvPr id="1145" name="Google Shape;1145;p41"/>
          <p:cNvGrpSpPr/>
          <p:nvPr/>
        </p:nvGrpSpPr>
        <p:grpSpPr>
          <a:xfrm>
            <a:off x="5890905" y="754821"/>
            <a:ext cx="284951" cy="279121"/>
            <a:chOff x="1492675" y="2027925"/>
            <a:chExt cx="481825" cy="481825"/>
          </a:xfrm>
        </p:grpSpPr>
        <p:sp>
          <p:nvSpPr>
            <p:cNvPr id="1146" name="Google Shape;1146;p4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7" name="Google Shape;1147;p4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8" name="Google Shape;1148;p4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9" name="Google Shape;1149;p4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0" name="Google Shape;1150;p4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51" name="Google Shape;1151;p41"/>
          <p:cNvSpPr txBox="1"/>
          <p:nvPr/>
        </p:nvSpPr>
        <p:spPr>
          <a:xfrm>
            <a:off x="6175851" y="711600"/>
            <a:ext cx="1336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ress Start 2P"/>
                <a:ea typeface="Press Start 2P"/>
                <a:cs typeface="Press Start 2P"/>
                <a:sym typeface="Press Start 2P"/>
              </a:rPr>
              <a:t>3 TYPES</a:t>
            </a:r>
            <a:endParaRPr sz="1100">
              <a:solidFill>
                <a:schemeClr val="dk1"/>
              </a:solidFill>
              <a:latin typeface="Press Start 2P"/>
              <a:ea typeface="Press Start 2P"/>
              <a:cs typeface="Press Start 2P"/>
              <a:sym typeface="Press Start 2P"/>
            </a:endParaRPr>
          </a:p>
        </p:txBody>
      </p:sp>
      <p:sp>
        <p:nvSpPr>
          <p:cNvPr id="1152" name="Google Shape;1152;p41"/>
          <p:cNvSpPr txBox="1"/>
          <p:nvPr>
            <p:ph idx="1" type="body"/>
          </p:nvPr>
        </p:nvSpPr>
        <p:spPr>
          <a:xfrm>
            <a:off x="1370000" y="3451800"/>
            <a:ext cx="6289200" cy="1562100"/>
          </a:xfrm>
          <a:prstGeom prst="rect">
            <a:avLst/>
          </a:prstGeom>
        </p:spPr>
        <p:txBody>
          <a:bodyPr anchorCtr="0" anchor="ctr" bIns="91425" lIns="91425" spcFirstLastPara="1" rIns="91425" wrap="square" tIns="91425">
            <a:noAutofit/>
          </a:bodyPr>
          <a:lstStyle/>
          <a:p>
            <a:pPr indent="-298450" lvl="0" marL="457200" rtl="0" algn="just">
              <a:lnSpc>
                <a:spcPct val="150000"/>
              </a:lnSpc>
              <a:spcBef>
                <a:spcPts val="0"/>
              </a:spcBef>
              <a:spcAft>
                <a:spcPts val="0"/>
              </a:spcAft>
              <a:buSzPts val="1100"/>
              <a:buFont typeface="Arial"/>
              <a:buChar char="★"/>
            </a:pPr>
            <a:r>
              <a:rPr lang="en" sz="1100">
                <a:latin typeface="Arial"/>
                <a:ea typeface="Arial"/>
                <a:cs typeface="Arial"/>
                <a:sym typeface="Arial"/>
              </a:rPr>
              <a:t>Segment des consoles de </a:t>
            </a:r>
            <a:r>
              <a:rPr b="1" lang="en" sz="1100">
                <a:latin typeface="Arial"/>
                <a:ea typeface="Arial"/>
                <a:cs typeface="Arial"/>
                <a:sym typeface="Arial"/>
              </a:rPr>
              <a:t>7ème génération</a:t>
            </a:r>
            <a:r>
              <a:rPr lang="en" sz="1100">
                <a:latin typeface="Arial"/>
                <a:ea typeface="Arial"/>
                <a:cs typeface="Arial"/>
                <a:sym typeface="Arial"/>
              </a:rPr>
              <a:t> fortement présent :	</a:t>
            </a:r>
            <a:endParaRPr sz="1100">
              <a:latin typeface="Arial"/>
              <a:ea typeface="Arial"/>
              <a:cs typeface="Arial"/>
              <a:sym typeface="Arial"/>
            </a:endParaRPr>
          </a:p>
          <a:p>
            <a:pPr indent="-298450" lvl="1" marL="914400" rtl="0" algn="just">
              <a:lnSpc>
                <a:spcPct val="100000"/>
              </a:lnSpc>
              <a:spcBef>
                <a:spcPts val="0"/>
              </a:spcBef>
              <a:spcAft>
                <a:spcPts val="0"/>
              </a:spcAft>
              <a:buSzPts val="1100"/>
              <a:buFont typeface="Arial"/>
              <a:buChar char="○"/>
            </a:pPr>
            <a:r>
              <a:rPr lang="en" sz="1100">
                <a:latin typeface="Arial"/>
                <a:ea typeface="Arial"/>
                <a:cs typeface="Arial"/>
                <a:sym typeface="Arial"/>
              </a:rPr>
              <a:t>Début de commercialisation fin </a:t>
            </a:r>
            <a:r>
              <a:rPr b="1" lang="en" sz="1100">
                <a:latin typeface="Arial"/>
                <a:ea typeface="Arial"/>
                <a:cs typeface="Arial"/>
                <a:sym typeface="Arial"/>
              </a:rPr>
              <a:t>2004</a:t>
            </a:r>
            <a:endParaRPr b="1" sz="1100">
              <a:latin typeface="Arial"/>
              <a:ea typeface="Arial"/>
              <a:cs typeface="Arial"/>
              <a:sym typeface="Arial"/>
            </a:endParaRPr>
          </a:p>
          <a:p>
            <a:pPr indent="-298450" lvl="1" marL="914400" rtl="0" algn="just">
              <a:lnSpc>
                <a:spcPct val="100000"/>
              </a:lnSpc>
              <a:spcBef>
                <a:spcPts val="0"/>
              </a:spcBef>
              <a:spcAft>
                <a:spcPts val="0"/>
              </a:spcAft>
              <a:buSzPts val="1100"/>
              <a:buFont typeface="Arial"/>
              <a:buChar char="○"/>
            </a:pPr>
            <a:r>
              <a:rPr lang="en" sz="1100">
                <a:latin typeface="Arial"/>
                <a:ea typeface="Arial"/>
                <a:cs typeface="Arial"/>
                <a:sym typeface="Arial"/>
              </a:rPr>
              <a:t>Représentent</a:t>
            </a:r>
            <a:r>
              <a:rPr lang="en" sz="1100">
                <a:latin typeface="Arial"/>
                <a:ea typeface="Arial"/>
                <a:cs typeface="Arial"/>
                <a:sym typeface="Arial"/>
              </a:rPr>
              <a:t> </a:t>
            </a:r>
            <a:r>
              <a:rPr b="1" lang="en" sz="1100">
                <a:latin typeface="Arial"/>
                <a:ea typeface="Arial"/>
                <a:cs typeface="Arial"/>
                <a:sym typeface="Arial"/>
              </a:rPr>
              <a:t>50% </a:t>
            </a:r>
            <a:r>
              <a:rPr lang="en" sz="1100">
                <a:latin typeface="Arial"/>
                <a:ea typeface="Arial"/>
                <a:cs typeface="Arial"/>
                <a:sym typeface="Arial"/>
              </a:rPr>
              <a:t>du top 10 des consoles ayant généré le + de CA</a:t>
            </a:r>
            <a:endParaRPr sz="1100">
              <a:latin typeface="Arial"/>
              <a:ea typeface="Arial"/>
              <a:cs typeface="Arial"/>
              <a:sym typeface="Arial"/>
            </a:endParaRPr>
          </a:p>
          <a:p>
            <a:pPr indent="-298450" lvl="1" marL="914400" rtl="0" algn="just">
              <a:lnSpc>
                <a:spcPct val="100000"/>
              </a:lnSpc>
              <a:spcBef>
                <a:spcPts val="0"/>
              </a:spcBef>
              <a:spcAft>
                <a:spcPts val="0"/>
              </a:spcAft>
              <a:buSzPts val="1100"/>
              <a:buFont typeface="Arial"/>
              <a:buChar char="○"/>
            </a:pPr>
            <a:r>
              <a:rPr lang="en" sz="1100">
                <a:latin typeface="Arial"/>
                <a:ea typeface="Arial"/>
                <a:cs typeface="Arial"/>
                <a:sym typeface="Arial"/>
              </a:rPr>
              <a:t>Prix moyen des consoles de 7ème génération : 310 $</a:t>
            </a:r>
            <a:endParaRPr sz="1100">
              <a:latin typeface="Arial"/>
              <a:ea typeface="Arial"/>
              <a:cs typeface="Arial"/>
              <a:sym typeface="Arial"/>
            </a:endParaRPr>
          </a:p>
          <a:p>
            <a:pPr indent="-298450" lvl="0" marL="457200" rtl="0" algn="just">
              <a:lnSpc>
                <a:spcPct val="150000"/>
              </a:lnSpc>
              <a:spcBef>
                <a:spcPts val="1000"/>
              </a:spcBef>
              <a:spcAft>
                <a:spcPts val="0"/>
              </a:spcAft>
              <a:buSzPts val="1100"/>
              <a:buFont typeface="Arial"/>
              <a:buChar char="★"/>
            </a:pPr>
            <a:r>
              <a:rPr lang="en" sz="1100">
                <a:latin typeface="Arial"/>
                <a:ea typeface="Arial"/>
                <a:cs typeface="Arial"/>
                <a:sym typeface="Arial"/>
              </a:rPr>
              <a:t>Marché largement dominé par </a:t>
            </a:r>
            <a:r>
              <a:rPr b="1" lang="en" sz="1100">
                <a:latin typeface="Arial"/>
                <a:ea typeface="Arial"/>
                <a:cs typeface="Arial"/>
                <a:sym typeface="Arial"/>
              </a:rPr>
              <a:t>PlayStation et Nintendo</a:t>
            </a:r>
            <a:endParaRPr b="1" sz="1100">
              <a:latin typeface="Arial"/>
              <a:ea typeface="Arial"/>
              <a:cs typeface="Arial"/>
              <a:sym typeface="Arial"/>
            </a:endParaRPr>
          </a:p>
        </p:txBody>
      </p:sp>
      <p:pic>
        <p:nvPicPr>
          <p:cNvPr id="1153" name="Google Shape;1153;p41"/>
          <p:cNvPicPr preferRelativeResize="0"/>
          <p:nvPr/>
        </p:nvPicPr>
        <p:blipFill>
          <a:blip r:embed="rId3">
            <a:alphaModFix/>
          </a:blip>
          <a:stretch>
            <a:fillRect/>
          </a:stretch>
        </p:blipFill>
        <p:spPr>
          <a:xfrm>
            <a:off x="5650425" y="4507162"/>
            <a:ext cx="364077" cy="365700"/>
          </a:xfrm>
          <a:prstGeom prst="rect">
            <a:avLst/>
          </a:prstGeom>
          <a:noFill/>
          <a:ln>
            <a:noFill/>
          </a:ln>
        </p:spPr>
      </p:pic>
      <p:pic>
        <p:nvPicPr>
          <p:cNvPr id="1154" name="Google Shape;1154;p41"/>
          <p:cNvPicPr preferRelativeResize="0"/>
          <p:nvPr/>
        </p:nvPicPr>
        <p:blipFill>
          <a:blip r:embed="rId4">
            <a:alphaModFix/>
          </a:blip>
          <a:stretch>
            <a:fillRect/>
          </a:stretch>
        </p:blipFill>
        <p:spPr>
          <a:xfrm>
            <a:off x="6297662" y="4507150"/>
            <a:ext cx="841669" cy="279125"/>
          </a:xfrm>
          <a:prstGeom prst="rect">
            <a:avLst/>
          </a:prstGeom>
          <a:noFill/>
          <a:ln>
            <a:noFill/>
          </a:ln>
        </p:spPr>
      </p:pic>
      <p:pic>
        <p:nvPicPr>
          <p:cNvPr id="1155" name="Google Shape;1155;p41"/>
          <p:cNvPicPr preferRelativeResize="0"/>
          <p:nvPr/>
        </p:nvPicPr>
        <p:blipFill rotWithShape="1">
          <a:blip r:embed="rId5">
            <a:alphaModFix/>
          </a:blip>
          <a:srcRect b="0" l="0" r="626" t="0"/>
          <a:stretch/>
        </p:blipFill>
        <p:spPr>
          <a:xfrm>
            <a:off x="492200" y="1443950"/>
            <a:ext cx="8248980" cy="1882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42"/>
          <p:cNvPicPr preferRelativeResize="0"/>
          <p:nvPr/>
        </p:nvPicPr>
        <p:blipFill rotWithShape="1">
          <a:blip r:embed="rId3">
            <a:alphaModFix/>
          </a:blip>
          <a:srcRect b="3702" l="2299" r="1887" t="49551"/>
          <a:stretch/>
        </p:blipFill>
        <p:spPr>
          <a:xfrm>
            <a:off x="466912" y="1116150"/>
            <a:ext cx="8210184" cy="1952975"/>
          </a:xfrm>
          <a:prstGeom prst="rect">
            <a:avLst/>
          </a:prstGeom>
          <a:noFill/>
          <a:ln>
            <a:noFill/>
          </a:ln>
        </p:spPr>
      </p:pic>
      <p:sp>
        <p:nvSpPr>
          <p:cNvPr id="1161" name="Google Shape;1161;p42"/>
          <p:cNvSpPr txBox="1"/>
          <p:nvPr>
            <p:ph idx="1" type="body"/>
          </p:nvPr>
        </p:nvSpPr>
        <p:spPr>
          <a:xfrm>
            <a:off x="1413300" y="3365050"/>
            <a:ext cx="6475800" cy="1204500"/>
          </a:xfrm>
          <a:prstGeom prst="rect">
            <a:avLst/>
          </a:prstGeom>
        </p:spPr>
        <p:txBody>
          <a:bodyPr anchorCtr="0" anchor="ctr" bIns="91425" lIns="91425" spcFirstLastPara="1" rIns="91425" wrap="square" tIns="91425">
            <a:noAutofit/>
          </a:bodyPr>
          <a:lstStyle/>
          <a:p>
            <a:pPr indent="-311150" lvl="0" marL="457200" marR="0" rtl="0" algn="just">
              <a:lnSpc>
                <a:spcPct val="100000"/>
              </a:lnSpc>
              <a:spcBef>
                <a:spcPts val="0"/>
              </a:spcBef>
              <a:spcAft>
                <a:spcPts val="0"/>
              </a:spcAft>
              <a:buSzPts val="1300"/>
              <a:buFont typeface="Arial"/>
              <a:buChar char="★"/>
            </a:pPr>
            <a:r>
              <a:rPr lang="en" sz="1300">
                <a:latin typeface="Arial"/>
                <a:ea typeface="Arial"/>
                <a:cs typeface="Arial"/>
                <a:sym typeface="Arial"/>
              </a:rPr>
              <a:t>Large succès du mode </a:t>
            </a:r>
            <a:r>
              <a:rPr lang="en" sz="1300">
                <a:latin typeface="Arial"/>
                <a:ea typeface="Arial"/>
                <a:cs typeface="Arial"/>
                <a:sym typeface="Arial"/>
              </a:rPr>
              <a:t>Multijoueur</a:t>
            </a:r>
            <a:r>
              <a:rPr lang="en" sz="1300">
                <a:latin typeface="Arial"/>
                <a:ea typeface="Arial"/>
                <a:cs typeface="Arial"/>
                <a:sym typeface="Arial"/>
              </a:rPr>
              <a:t> local</a:t>
            </a:r>
            <a:endParaRPr sz="1300">
              <a:latin typeface="Arial"/>
              <a:ea typeface="Arial"/>
              <a:cs typeface="Arial"/>
              <a:sym typeface="Arial"/>
            </a:endParaRPr>
          </a:p>
          <a:p>
            <a:pPr indent="0" lvl="0" marL="457200" marR="0" rtl="0" algn="just">
              <a:lnSpc>
                <a:spcPct val="100000"/>
              </a:lnSpc>
              <a:spcBef>
                <a:spcPts val="0"/>
              </a:spcBef>
              <a:spcAft>
                <a:spcPts val="0"/>
              </a:spcAft>
              <a:buNone/>
            </a:pPr>
            <a:r>
              <a:t/>
            </a:r>
            <a:endParaRPr sz="1300">
              <a:latin typeface="Arial"/>
              <a:ea typeface="Arial"/>
              <a:cs typeface="Arial"/>
              <a:sym typeface="Arial"/>
            </a:endParaRPr>
          </a:p>
          <a:p>
            <a:pPr indent="-311150" lvl="0" marL="457200" marR="0" rtl="0" algn="just">
              <a:lnSpc>
                <a:spcPct val="100000"/>
              </a:lnSpc>
              <a:spcBef>
                <a:spcPts val="0"/>
              </a:spcBef>
              <a:spcAft>
                <a:spcPts val="0"/>
              </a:spcAft>
              <a:buSzPts val="1300"/>
              <a:buFont typeface="Arial"/>
              <a:buChar char="★"/>
            </a:pPr>
            <a:r>
              <a:rPr lang="en" sz="1300">
                <a:latin typeface="Arial"/>
                <a:ea typeface="Arial"/>
                <a:cs typeface="Arial"/>
                <a:sym typeface="Arial"/>
              </a:rPr>
              <a:t>Croissance rapide du mode </a:t>
            </a:r>
            <a:r>
              <a:rPr lang="en" sz="1300">
                <a:latin typeface="Arial"/>
                <a:ea typeface="Arial"/>
                <a:cs typeface="Arial"/>
                <a:sym typeface="Arial"/>
              </a:rPr>
              <a:t>Multijoueur</a:t>
            </a:r>
            <a:r>
              <a:rPr lang="en" sz="1300">
                <a:latin typeface="Arial"/>
                <a:ea typeface="Arial"/>
                <a:cs typeface="Arial"/>
                <a:sym typeface="Arial"/>
              </a:rPr>
              <a:t> Online, notamment grâce à la 7ème génération de console</a:t>
            </a:r>
            <a:endParaRPr sz="1300">
              <a:latin typeface="Arial"/>
              <a:ea typeface="Arial"/>
              <a:cs typeface="Arial"/>
              <a:sym typeface="Arial"/>
            </a:endParaRPr>
          </a:p>
        </p:txBody>
      </p:sp>
      <p:sp>
        <p:nvSpPr>
          <p:cNvPr id="1162" name="Google Shape;1162;p42"/>
          <p:cNvSpPr txBox="1"/>
          <p:nvPr>
            <p:ph type="title"/>
          </p:nvPr>
        </p:nvSpPr>
        <p:spPr>
          <a:xfrm>
            <a:off x="717450" y="233400"/>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Consoles de jeux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3"/>
          <p:cNvSpPr txBox="1"/>
          <p:nvPr>
            <p:ph type="title"/>
          </p:nvPr>
        </p:nvSpPr>
        <p:spPr>
          <a:xfrm>
            <a:off x="513250" y="2577950"/>
            <a:ext cx="4632300" cy="14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des jeux et des éditeurs</a:t>
            </a:r>
            <a:endParaRPr/>
          </a:p>
        </p:txBody>
      </p:sp>
      <p:sp>
        <p:nvSpPr>
          <p:cNvPr id="1168" name="Google Shape;1168;p43"/>
          <p:cNvSpPr txBox="1"/>
          <p:nvPr>
            <p:ph idx="2" type="title"/>
          </p:nvPr>
        </p:nvSpPr>
        <p:spPr>
          <a:xfrm>
            <a:off x="706225" y="1514800"/>
            <a:ext cx="2755500" cy="9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44"/>
          <p:cNvPicPr preferRelativeResize="0"/>
          <p:nvPr/>
        </p:nvPicPr>
        <p:blipFill>
          <a:blip r:embed="rId3">
            <a:alphaModFix/>
          </a:blip>
          <a:stretch>
            <a:fillRect/>
          </a:stretch>
        </p:blipFill>
        <p:spPr>
          <a:xfrm>
            <a:off x="207100" y="2284150"/>
            <a:ext cx="8839201" cy="2080193"/>
          </a:xfrm>
          <a:prstGeom prst="rect">
            <a:avLst/>
          </a:prstGeom>
          <a:noFill/>
          <a:ln>
            <a:noFill/>
          </a:ln>
        </p:spPr>
      </p:pic>
      <p:pic>
        <p:nvPicPr>
          <p:cNvPr id="1174" name="Google Shape;1174;p44"/>
          <p:cNvPicPr preferRelativeResize="0"/>
          <p:nvPr/>
        </p:nvPicPr>
        <p:blipFill rotWithShape="1">
          <a:blip r:embed="rId4">
            <a:alphaModFix/>
          </a:blip>
          <a:srcRect b="4519" l="0" r="0" t="-4520"/>
          <a:stretch/>
        </p:blipFill>
        <p:spPr>
          <a:xfrm>
            <a:off x="1726475" y="578200"/>
            <a:ext cx="2367875" cy="1596525"/>
          </a:xfrm>
          <a:prstGeom prst="rect">
            <a:avLst/>
          </a:prstGeom>
          <a:noFill/>
          <a:ln>
            <a:noFill/>
          </a:ln>
        </p:spPr>
      </p:pic>
      <p:pic>
        <p:nvPicPr>
          <p:cNvPr id="1175" name="Google Shape;1175;p44"/>
          <p:cNvPicPr preferRelativeResize="0"/>
          <p:nvPr/>
        </p:nvPicPr>
        <p:blipFill>
          <a:blip r:embed="rId5">
            <a:alphaModFix/>
          </a:blip>
          <a:stretch>
            <a:fillRect/>
          </a:stretch>
        </p:blipFill>
        <p:spPr>
          <a:xfrm>
            <a:off x="4943825" y="626853"/>
            <a:ext cx="2367875" cy="1547872"/>
          </a:xfrm>
          <a:prstGeom prst="rect">
            <a:avLst/>
          </a:prstGeom>
          <a:noFill/>
          <a:ln>
            <a:noFill/>
          </a:ln>
        </p:spPr>
      </p:pic>
      <p:sp>
        <p:nvSpPr>
          <p:cNvPr id="1176" name="Google Shape;1176;p44"/>
          <p:cNvSpPr txBox="1"/>
          <p:nvPr/>
        </p:nvSpPr>
        <p:spPr>
          <a:xfrm>
            <a:off x="1893600" y="76800"/>
            <a:ext cx="53568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La production</a:t>
            </a:r>
            <a:endParaRPr b="1" sz="900">
              <a:solidFill>
                <a:srgbClr val="F2F2F2"/>
              </a:solidFill>
            </a:endParaRPr>
          </a:p>
          <a:p>
            <a:pPr indent="0" lvl="0" marL="0" rtl="0" algn="l">
              <a:spcBef>
                <a:spcPts val="0"/>
              </a:spcBef>
              <a:spcAft>
                <a:spcPts val="0"/>
              </a:spcAft>
              <a:buNone/>
            </a:pPr>
            <a:r>
              <a:t/>
            </a:r>
            <a:endParaRPr sz="1100">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45"/>
          <p:cNvSpPr txBox="1"/>
          <p:nvPr/>
        </p:nvSpPr>
        <p:spPr>
          <a:xfrm>
            <a:off x="2153550" y="233000"/>
            <a:ext cx="4917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L’évolution technologique</a:t>
            </a:r>
            <a:endParaRPr b="1" sz="900">
              <a:solidFill>
                <a:srgbClr val="F2F2F2"/>
              </a:solidFill>
            </a:endParaRPr>
          </a:p>
          <a:p>
            <a:pPr indent="0" lvl="0" marL="0" rtl="0" algn="l">
              <a:spcBef>
                <a:spcPts val="0"/>
              </a:spcBef>
              <a:spcAft>
                <a:spcPts val="0"/>
              </a:spcAft>
              <a:buNone/>
            </a:pPr>
            <a:r>
              <a:t/>
            </a:r>
            <a:endParaRPr sz="1100">
              <a:solidFill>
                <a:schemeClr val="accent4"/>
              </a:solidFill>
            </a:endParaRPr>
          </a:p>
        </p:txBody>
      </p:sp>
      <p:pic>
        <p:nvPicPr>
          <p:cNvPr id="1182" name="Google Shape;1182;p45"/>
          <p:cNvPicPr preferRelativeResize="0"/>
          <p:nvPr/>
        </p:nvPicPr>
        <p:blipFill>
          <a:blip r:embed="rId3">
            <a:alphaModFix/>
          </a:blip>
          <a:stretch>
            <a:fillRect/>
          </a:stretch>
        </p:blipFill>
        <p:spPr>
          <a:xfrm>
            <a:off x="1537600" y="1312050"/>
            <a:ext cx="6400800" cy="302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46"/>
          <p:cNvSpPr txBox="1"/>
          <p:nvPr/>
        </p:nvSpPr>
        <p:spPr>
          <a:xfrm>
            <a:off x="3426350" y="76800"/>
            <a:ext cx="300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Press Start 2P"/>
                <a:ea typeface="Press Start 2P"/>
                <a:cs typeface="Press Start 2P"/>
                <a:sym typeface="Press Start 2P"/>
              </a:rPr>
              <a:t>Le Top 5</a:t>
            </a:r>
            <a:endParaRPr b="1" sz="900">
              <a:solidFill>
                <a:srgbClr val="F2F2F2"/>
              </a:solidFill>
            </a:endParaRPr>
          </a:p>
          <a:p>
            <a:pPr indent="0" lvl="0" marL="0" rtl="0" algn="l">
              <a:spcBef>
                <a:spcPts val="0"/>
              </a:spcBef>
              <a:spcAft>
                <a:spcPts val="0"/>
              </a:spcAft>
              <a:buNone/>
            </a:pPr>
            <a:r>
              <a:t/>
            </a:r>
            <a:endParaRPr sz="1100">
              <a:solidFill>
                <a:schemeClr val="accent4"/>
              </a:solidFill>
            </a:endParaRPr>
          </a:p>
        </p:txBody>
      </p:sp>
      <p:pic>
        <p:nvPicPr>
          <p:cNvPr id="1188" name="Google Shape;1188;p46"/>
          <p:cNvPicPr preferRelativeResize="0"/>
          <p:nvPr/>
        </p:nvPicPr>
        <p:blipFill>
          <a:blip r:embed="rId3">
            <a:alphaModFix/>
          </a:blip>
          <a:stretch>
            <a:fillRect/>
          </a:stretch>
        </p:blipFill>
        <p:spPr>
          <a:xfrm>
            <a:off x="1561175" y="658600"/>
            <a:ext cx="6021650" cy="2078300"/>
          </a:xfrm>
          <a:prstGeom prst="rect">
            <a:avLst/>
          </a:prstGeom>
          <a:noFill/>
          <a:ln>
            <a:noFill/>
          </a:ln>
        </p:spPr>
      </p:pic>
      <p:pic>
        <p:nvPicPr>
          <p:cNvPr id="1189" name="Google Shape;1189;p46"/>
          <p:cNvPicPr preferRelativeResize="0"/>
          <p:nvPr/>
        </p:nvPicPr>
        <p:blipFill>
          <a:blip r:embed="rId4">
            <a:alphaModFix/>
          </a:blip>
          <a:stretch>
            <a:fillRect/>
          </a:stretch>
        </p:blipFill>
        <p:spPr>
          <a:xfrm>
            <a:off x="1438425" y="2822275"/>
            <a:ext cx="6275501" cy="216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7"/>
          <p:cNvSpPr txBox="1"/>
          <p:nvPr/>
        </p:nvSpPr>
        <p:spPr>
          <a:xfrm>
            <a:off x="2321775" y="76800"/>
            <a:ext cx="4446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Le cas Nintendo</a:t>
            </a:r>
            <a:endParaRPr b="1" sz="900">
              <a:solidFill>
                <a:srgbClr val="F2F2F2"/>
              </a:solidFill>
            </a:endParaRPr>
          </a:p>
          <a:p>
            <a:pPr indent="0" lvl="0" marL="0" rtl="0" algn="l">
              <a:spcBef>
                <a:spcPts val="0"/>
              </a:spcBef>
              <a:spcAft>
                <a:spcPts val="0"/>
              </a:spcAft>
              <a:buNone/>
            </a:pPr>
            <a:r>
              <a:t/>
            </a:r>
            <a:endParaRPr sz="1100">
              <a:solidFill>
                <a:schemeClr val="accent4"/>
              </a:solidFill>
            </a:endParaRPr>
          </a:p>
        </p:txBody>
      </p:sp>
      <p:pic>
        <p:nvPicPr>
          <p:cNvPr id="1195" name="Google Shape;1195;p47"/>
          <p:cNvPicPr preferRelativeResize="0"/>
          <p:nvPr/>
        </p:nvPicPr>
        <p:blipFill>
          <a:blip r:embed="rId3">
            <a:alphaModFix/>
          </a:blip>
          <a:stretch>
            <a:fillRect/>
          </a:stretch>
        </p:blipFill>
        <p:spPr>
          <a:xfrm>
            <a:off x="539575" y="1131763"/>
            <a:ext cx="8441049" cy="301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8"/>
          <p:cNvSpPr txBox="1"/>
          <p:nvPr>
            <p:ph type="title"/>
          </p:nvPr>
        </p:nvSpPr>
        <p:spPr>
          <a:xfrm>
            <a:off x="3496950" y="2487975"/>
            <a:ext cx="5253300" cy="98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Avis Presse &amp; Joueurs</a:t>
            </a:r>
            <a:r>
              <a:rPr lang="en"/>
              <a:t> </a:t>
            </a:r>
            <a:endParaRPr/>
          </a:p>
        </p:txBody>
      </p:sp>
      <p:sp>
        <p:nvSpPr>
          <p:cNvPr id="1201" name="Google Shape;1201;p48"/>
          <p:cNvSpPr txBox="1"/>
          <p:nvPr>
            <p:ph idx="2" type="title"/>
          </p:nvPr>
        </p:nvSpPr>
        <p:spPr>
          <a:xfrm>
            <a:off x="5671075" y="1501025"/>
            <a:ext cx="2755500" cy="98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49"/>
          <p:cNvSpPr txBox="1"/>
          <p:nvPr>
            <p:ph type="title"/>
          </p:nvPr>
        </p:nvSpPr>
        <p:spPr>
          <a:xfrm>
            <a:off x="665050" y="335750"/>
            <a:ext cx="7709100" cy="333300"/>
          </a:xfrm>
          <a:prstGeom prst="rect">
            <a:avLst/>
          </a:prstGeom>
        </p:spPr>
        <p:txBody>
          <a:bodyPr anchorCtr="0" anchor="ctr" bIns="91425" lIns="91425" spcFirstLastPara="1" rIns="91425" wrap="square" tIns="91425">
            <a:noAutofit/>
          </a:bodyPr>
          <a:lstStyle/>
          <a:p>
            <a:pPr indent="457200" lvl="0" marL="1371600" rtl="0" algn="l">
              <a:spcBef>
                <a:spcPts val="0"/>
              </a:spcBef>
              <a:spcAft>
                <a:spcPts val="0"/>
              </a:spcAft>
              <a:buClr>
                <a:schemeClr val="accent4"/>
              </a:buClr>
              <a:buSzPts val="1100"/>
              <a:buFont typeface="Arial"/>
              <a:buNone/>
            </a:pPr>
            <a:r>
              <a:rPr lang="en"/>
              <a:t>Notes et critiques</a:t>
            </a:r>
            <a:endParaRPr/>
          </a:p>
          <a:p>
            <a:pPr indent="0" lvl="0" marL="0" rtl="0" algn="ctr">
              <a:spcBef>
                <a:spcPts val="0"/>
              </a:spcBef>
              <a:spcAft>
                <a:spcPts val="0"/>
              </a:spcAft>
              <a:buClr>
                <a:schemeClr val="dk1"/>
              </a:buClr>
              <a:buSzPts val="1100"/>
              <a:buFont typeface="Arial"/>
              <a:buNone/>
            </a:pPr>
            <a:r>
              <a:t/>
            </a:r>
            <a:endParaRPr/>
          </a:p>
        </p:txBody>
      </p:sp>
      <p:sp>
        <p:nvSpPr>
          <p:cNvPr id="1207" name="Google Shape;1207;p49"/>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3184500" y="3878420"/>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3541541" y="3615949"/>
            <a:ext cx="63726" cy="21339"/>
          </a:xfrm>
          <a:custGeom>
            <a:rect b="b" l="l" r="r" t="t"/>
            <a:pathLst>
              <a:path extrusionOk="0" h="220" w="657">
                <a:moveTo>
                  <a:pt x="656"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p:nvPr/>
        </p:nvSpPr>
        <p:spPr>
          <a:xfrm>
            <a:off x="3555024" y="3652614"/>
            <a:ext cx="61786" cy="21339"/>
          </a:xfrm>
          <a:custGeom>
            <a:rect b="b" l="l" r="r" t="t"/>
            <a:pathLst>
              <a:path extrusionOk="0" h="220" w="637">
                <a:moveTo>
                  <a:pt x="637"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a:off x="3782673" y="4331876"/>
            <a:ext cx="61883" cy="21242"/>
          </a:xfrm>
          <a:custGeom>
            <a:rect b="b" l="l" r="r" t="t"/>
            <a:pathLst>
              <a:path extrusionOk="0" h="219" w="638">
                <a:moveTo>
                  <a:pt x="637" y="0"/>
                </a:moveTo>
                <a:lnTo>
                  <a:pt x="1" y="219"/>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rot="-5400000">
            <a:off x="4797492" y="3671070"/>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49" title="Enregistrement 2024-12-04 142535.mp4">
            <a:hlinkClick r:id="rId3"/>
          </p:cNvPr>
          <p:cNvPicPr preferRelativeResize="0"/>
          <p:nvPr/>
        </p:nvPicPr>
        <p:blipFill>
          <a:blip r:embed="rId4">
            <a:alphaModFix/>
          </a:blip>
          <a:stretch>
            <a:fillRect/>
          </a:stretch>
        </p:blipFill>
        <p:spPr>
          <a:xfrm>
            <a:off x="973095" y="774200"/>
            <a:ext cx="7197825" cy="401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32"/>
          <p:cNvSpPr txBox="1"/>
          <p:nvPr>
            <p:ph type="title"/>
          </p:nvPr>
        </p:nvSpPr>
        <p:spPr>
          <a:xfrm>
            <a:off x="2218050" y="695425"/>
            <a:ext cx="47079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JOUEURS</a:t>
            </a:r>
            <a:endParaRPr sz="2500"/>
          </a:p>
        </p:txBody>
      </p:sp>
      <p:sp>
        <p:nvSpPr>
          <p:cNvPr id="994" name="Google Shape;994;p32"/>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DANIEL</a:t>
            </a:r>
            <a:r>
              <a:rPr lang="en"/>
              <a:t> </a:t>
            </a:r>
            <a:endParaRPr/>
          </a:p>
        </p:txBody>
      </p:sp>
      <p:sp>
        <p:nvSpPr>
          <p:cNvPr id="995" name="Google Shape;995;p32"/>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NICOLAS</a:t>
            </a:r>
            <a:endParaRPr/>
          </a:p>
        </p:txBody>
      </p:sp>
      <p:sp>
        <p:nvSpPr>
          <p:cNvPr id="996" name="Google Shape;996;p32"/>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CELINE</a:t>
            </a:r>
            <a:r>
              <a:rPr lang="en"/>
              <a:t> </a:t>
            </a:r>
            <a:endParaRPr/>
          </a:p>
        </p:txBody>
      </p:sp>
      <p:sp>
        <p:nvSpPr>
          <p:cNvPr id="997" name="Google Shape;997;p32"/>
          <p:cNvSpPr txBox="1"/>
          <p:nvPr>
            <p:ph idx="1" type="subTitle"/>
          </p:nvPr>
        </p:nvSpPr>
        <p:spPr>
          <a:xfrm>
            <a:off x="2648899" y="3017575"/>
            <a:ext cx="19770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TIPHAINE</a:t>
            </a:r>
            <a:endParaRPr/>
          </a:p>
        </p:txBody>
      </p:sp>
      <p:grpSp>
        <p:nvGrpSpPr>
          <p:cNvPr id="998" name="Google Shape;998;p32"/>
          <p:cNvGrpSpPr/>
          <p:nvPr/>
        </p:nvGrpSpPr>
        <p:grpSpPr>
          <a:xfrm>
            <a:off x="1333886" y="2026045"/>
            <a:ext cx="545151" cy="643005"/>
            <a:chOff x="1587750" y="238125"/>
            <a:chExt cx="4424925" cy="5219200"/>
          </a:xfrm>
        </p:grpSpPr>
        <p:sp>
          <p:nvSpPr>
            <p:cNvPr id="999" name="Google Shape;999;p32"/>
            <p:cNvSpPr/>
            <p:nvPr/>
          </p:nvSpPr>
          <p:spPr>
            <a:xfrm>
              <a:off x="5033225" y="2110500"/>
              <a:ext cx="979450" cy="1247725"/>
            </a:xfrm>
            <a:custGeom>
              <a:rect b="b" l="l" r="r" t="t"/>
              <a:pathLst>
                <a:path extrusionOk="0" h="49909" w="39178">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1587750" y="2110500"/>
              <a:ext cx="866100" cy="1247725"/>
            </a:xfrm>
            <a:custGeom>
              <a:rect b="b" l="l" r="r" t="t"/>
              <a:pathLst>
                <a:path extrusionOk="0" h="49909" w="34644">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3484600" y="490100"/>
              <a:ext cx="2017575" cy="3721125"/>
            </a:xfrm>
            <a:custGeom>
              <a:rect b="b" l="l" r="r" t="t"/>
              <a:pathLst>
                <a:path extrusionOk="0" h="148845" w="80703">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2098250" y="368600"/>
              <a:ext cx="1701975" cy="3842625"/>
            </a:xfrm>
            <a:custGeom>
              <a:rect b="b" l="l" r="r" t="t"/>
              <a:pathLst>
                <a:path extrusionOk="0" h="153705" w="68079">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3345975" y="3076850"/>
              <a:ext cx="2156200" cy="2380475"/>
            </a:xfrm>
            <a:custGeom>
              <a:rect b="b" l="l" r="r" t="t"/>
              <a:pathLst>
                <a:path extrusionOk="0" h="95219" w="86248">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2098250" y="3076850"/>
              <a:ext cx="1701975" cy="2380475"/>
            </a:xfrm>
            <a:custGeom>
              <a:rect b="b" l="l" r="r" t="t"/>
              <a:pathLst>
                <a:path extrusionOk="0" h="95219" w="68079">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3516400" y="1997150"/>
              <a:ext cx="567625" cy="340075"/>
            </a:xfrm>
            <a:custGeom>
              <a:rect b="b" l="l" r="r" t="t"/>
              <a:pathLst>
                <a:path extrusionOk="0" h="13603" w="22705">
                  <a:moveTo>
                    <a:pt x="1" y="0"/>
                  </a:moveTo>
                  <a:lnTo>
                    <a:pt x="1" y="13603"/>
                  </a:lnTo>
                  <a:lnTo>
                    <a:pt x="22704" y="13603"/>
                  </a:lnTo>
                  <a:lnTo>
                    <a:pt x="22704" y="0"/>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2892550"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2608750" y="1656250"/>
              <a:ext cx="510525" cy="1021050"/>
            </a:xfrm>
            <a:custGeom>
              <a:rect b="b" l="l" r="r" t="t"/>
              <a:pathLst>
                <a:path extrusionOk="0" h="40842" w="20421">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4254425"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3970650" y="1656250"/>
              <a:ext cx="510525" cy="1021050"/>
            </a:xfrm>
            <a:custGeom>
              <a:rect b="b" l="l" r="r" t="t"/>
              <a:pathLst>
                <a:path extrusionOk="0" h="40842" w="20421">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3686850" y="3587350"/>
              <a:ext cx="510525" cy="340900"/>
            </a:xfrm>
            <a:custGeom>
              <a:rect b="b" l="l" r="r" t="t"/>
              <a:pathLst>
                <a:path extrusionOk="0" h="13636" w="20421">
                  <a:moveTo>
                    <a:pt x="4535" y="1"/>
                  </a:moveTo>
                  <a:lnTo>
                    <a:pt x="0" y="6818"/>
                  </a:lnTo>
                  <a:lnTo>
                    <a:pt x="4535" y="13636"/>
                  </a:lnTo>
                  <a:lnTo>
                    <a:pt x="20420" y="13636"/>
                  </a:lnTo>
                  <a:lnTo>
                    <a:pt x="20420" y="1"/>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3403050" y="3587350"/>
              <a:ext cx="397175" cy="340900"/>
            </a:xfrm>
            <a:custGeom>
              <a:rect b="b" l="l" r="r" t="t"/>
              <a:pathLst>
                <a:path extrusionOk="0" h="13636" w="15887">
                  <a:moveTo>
                    <a:pt x="1" y="1"/>
                  </a:moveTo>
                  <a:lnTo>
                    <a:pt x="1" y="13636"/>
                  </a:lnTo>
                  <a:lnTo>
                    <a:pt x="15887" y="13636"/>
                  </a:lnTo>
                  <a:lnTo>
                    <a:pt x="15887"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3146175" y="238125"/>
              <a:ext cx="2159450" cy="907650"/>
            </a:xfrm>
            <a:custGeom>
              <a:rect b="b" l="l" r="r" t="t"/>
              <a:pathLst>
                <a:path extrusionOk="0" h="36306" w="86378">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2"/>
          <p:cNvGrpSpPr/>
          <p:nvPr/>
        </p:nvGrpSpPr>
        <p:grpSpPr>
          <a:xfrm>
            <a:off x="7216769" y="1999949"/>
            <a:ext cx="641538" cy="695197"/>
            <a:chOff x="1392050" y="238125"/>
            <a:chExt cx="4816350" cy="5219200"/>
          </a:xfrm>
        </p:grpSpPr>
        <p:sp>
          <p:nvSpPr>
            <p:cNvPr id="1014" name="Google Shape;1014;p32"/>
            <p:cNvSpPr/>
            <p:nvPr/>
          </p:nvSpPr>
          <p:spPr>
            <a:xfrm>
              <a:off x="1392050" y="2053400"/>
              <a:ext cx="910925" cy="1021025"/>
            </a:xfrm>
            <a:custGeom>
              <a:rect b="b" l="l" r="r" t="t"/>
              <a:pathLst>
                <a:path extrusionOk="0" h="40841" w="36437">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1452375" y="2787350"/>
              <a:ext cx="1021050" cy="1021025"/>
            </a:xfrm>
            <a:custGeom>
              <a:rect b="b" l="l" r="r" t="t"/>
              <a:pathLst>
                <a:path extrusionOk="0" h="40841" w="40842">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3376950" y="1714975"/>
              <a:ext cx="1701975" cy="3060575"/>
            </a:xfrm>
            <a:custGeom>
              <a:rect b="b" l="l" r="r" t="t"/>
              <a:pathLst>
                <a:path extrusionOk="0" h="122423" w="68079">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902550" y="1019350"/>
              <a:ext cx="1701950" cy="3757025"/>
            </a:xfrm>
            <a:custGeom>
              <a:rect b="b" l="l" r="r" t="t"/>
              <a:pathLst>
                <a:path extrusionOk="0" h="150281" w="68078">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1902550" y="533325"/>
              <a:ext cx="1377400" cy="1520100"/>
            </a:xfrm>
            <a:custGeom>
              <a:rect b="b" l="l" r="r" t="t"/>
              <a:pathLst>
                <a:path extrusionOk="0" h="60804" w="55096">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2646275" y="238125"/>
              <a:ext cx="3562125" cy="5219200"/>
            </a:xfrm>
            <a:custGeom>
              <a:rect b="b" l="l" r="r" t="t"/>
              <a:pathLst>
                <a:path extrusionOk="0" h="208768" w="142485">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2470125" y="2450550"/>
              <a:ext cx="737225" cy="510525"/>
            </a:xfrm>
            <a:custGeom>
              <a:rect b="b" l="l" r="r" t="t"/>
              <a:pathLst>
                <a:path extrusionOk="0" h="20421" w="29489">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3093975" y="3414475"/>
              <a:ext cx="623875" cy="510525"/>
            </a:xfrm>
            <a:custGeom>
              <a:rect b="b" l="l" r="r" t="t"/>
              <a:pathLst>
                <a:path extrusionOk="0" h="20421" w="24955">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3604475" y="3414475"/>
              <a:ext cx="510525" cy="510525"/>
            </a:xfrm>
            <a:custGeom>
              <a:rect b="b" l="l" r="r" t="t"/>
              <a:pathLst>
                <a:path extrusionOk="0" h="20421" w="20421">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2"/>
          <p:cNvGrpSpPr/>
          <p:nvPr/>
        </p:nvGrpSpPr>
        <p:grpSpPr>
          <a:xfrm>
            <a:off x="3298080" y="2010909"/>
            <a:ext cx="570815" cy="673277"/>
            <a:chOff x="1587750" y="238125"/>
            <a:chExt cx="4424925" cy="5219200"/>
          </a:xfrm>
        </p:grpSpPr>
        <p:sp>
          <p:nvSpPr>
            <p:cNvPr id="1024" name="Google Shape;1024;p32"/>
            <p:cNvSpPr/>
            <p:nvPr/>
          </p:nvSpPr>
          <p:spPr>
            <a:xfrm>
              <a:off x="3460150" y="238125"/>
              <a:ext cx="2382075" cy="2496250"/>
            </a:xfrm>
            <a:custGeom>
              <a:rect b="b" l="l" r="r" t="t"/>
              <a:pathLst>
                <a:path extrusionOk="0" h="99850" w="95283">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1758200" y="238125"/>
              <a:ext cx="2042025" cy="2496250"/>
            </a:xfrm>
            <a:custGeom>
              <a:rect b="b" l="l" r="r" t="t"/>
              <a:pathLst>
                <a:path extrusionOk="0" h="99850" w="81681">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1758200" y="3074400"/>
              <a:ext cx="2268725" cy="2382925"/>
            </a:xfrm>
            <a:custGeom>
              <a:rect b="b" l="l" r="r" t="t"/>
              <a:pathLst>
                <a:path extrusionOk="0" h="95317" w="90749">
                  <a:moveTo>
                    <a:pt x="0" y="1"/>
                  </a:moveTo>
                  <a:lnTo>
                    <a:pt x="0" y="95316"/>
                  </a:lnTo>
                  <a:lnTo>
                    <a:pt x="81681" y="95316"/>
                  </a:lnTo>
                  <a:lnTo>
                    <a:pt x="90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3800200" y="3074400"/>
              <a:ext cx="2042025" cy="2382925"/>
            </a:xfrm>
            <a:custGeom>
              <a:rect b="b" l="l" r="r" t="t"/>
              <a:pathLst>
                <a:path extrusionOk="0" h="95317" w="81681">
                  <a:moveTo>
                    <a:pt x="1" y="1"/>
                  </a:moveTo>
                  <a:lnTo>
                    <a:pt x="1" y="95316"/>
                  </a:lnTo>
                  <a:lnTo>
                    <a:pt x="81681" y="95316"/>
                  </a:lnTo>
                  <a:lnTo>
                    <a:pt x="816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5101725" y="2507650"/>
              <a:ext cx="910950" cy="1021025"/>
            </a:xfrm>
            <a:custGeom>
              <a:rect b="b" l="l" r="r" t="t"/>
              <a:pathLst>
                <a:path extrusionOk="0" h="40841" w="36438">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1587750" y="2507650"/>
              <a:ext cx="910950" cy="1021025"/>
            </a:xfrm>
            <a:custGeom>
              <a:rect b="b" l="l" r="r" t="t"/>
              <a:pathLst>
                <a:path extrusionOk="0" h="40841" w="36438">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1648100" y="3241575"/>
              <a:ext cx="1021025" cy="1021050"/>
            </a:xfrm>
            <a:custGeom>
              <a:rect b="b" l="l" r="r" t="t"/>
              <a:pathLst>
                <a:path extrusionOk="0" h="40842" w="40841">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4931300" y="3241575"/>
              <a:ext cx="1021025" cy="1021050"/>
            </a:xfrm>
            <a:custGeom>
              <a:rect b="b" l="l" r="r" t="t"/>
              <a:pathLst>
                <a:path extrusionOk="0" h="40842" w="40841">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2098250" y="805700"/>
              <a:ext cx="1928675" cy="3970675"/>
            </a:xfrm>
            <a:custGeom>
              <a:rect b="b" l="l" r="r" t="t"/>
              <a:pathLst>
                <a:path extrusionOk="0" h="158827" w="77147">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3800200" y="805700"/>
              <a:ext cx="1701975" cy="3970675"/>
            </a:xfrm>
            <a:custGeom>
              <a:rect b="b" l="l" r="r" t="t"/>
              <a:pathLst>
                <a:path extrusionOk="0" h="158827" w="68079">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3800200" y="578175"/>
              <a:ext cx="1636725" cy="1235500"/>
            </a:xfrm>
            <a:custGeom>
              <a:rect b="b" l="l" r="r" t="t"/>
              <a:pathLst>
                <a:path extrusionOk="0" h="49420" w="65469">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2163500" y="578175"/>
              <a:ext cx="1636725" cy="1235500"/>
            </a:xfrm>
            <a:custGeom>
              <a:rect b="b" l="l" r="r" t="t"/>
              <a:pathLst>
                <a:path extrusionOk="0" h="49420" w="65469">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2665850" y="2450550"/>
              <a:ext cx="737225" cy="510525"/>
            </a:xfrm>
            <a:custGeom>
              <a:rect b="b" l="l" r="r" t="t"/>
              <a:pathLst>
                <a:path extrusionOk="0" h="20421" w="29489">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4197350" y="2450550"/>
              <a:ext cx="737225" cy="510525"/>
            </a:xfrm>
            <a:custGeom>
              <a:rect b="b" l="l" r="r" t="t"/>
              <a:pathLst>
                <a:path extrusionOk="0" h="20421" w="29489">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3289700" y="3415275"/>
              <a:ext cx="623875" cy="510550"/>
            </a:xfrm>
            <a:custGeom>
              <a:rect b="b" l="l" r="r" t="t"/>
              <a:pathLst>
                <a:path extrusionOk="0" h="20422" w="24955">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3800200" y="3415275"/>
              <a:ext cx="510525" cy="510550"/>
            </a:xfrm>
            <a:custGeom>
              <a:rect b="b" l="l" r="r" t="t"/>
              <a:pathLst>
                <a:path extrusionOk="0" h="20422" w="20421">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2"/>
          <p:cNvGrpSpPr/>
          <p:nvPr/>
        </p:nvGrpSpPr>
        <p:grpSpPr>
          <a:xfrm>
            <a:off x="5270274" y="2026045"/>
            <a:ext cx="545151" cy="643005"/>
            <a:chOff x="1587750" y="238125"/>
            <a:chExt cx="4424925" cy="5219200"/>
          </a:xfrm>
        </p:grpSpPr>
        <p:sp>
          <p:nvSpPr>
            <p:cNvPr id="1041" name="Google Shape;1041;p32"/>
            <p:cNvSpPr/>
            <p:nvPr/>
          </p:nvSpPr>
          <p:spPr>
            <a:xfrm>
              <a:off x="5033225" y="2110500"/>
              <a:ext cx="979450" cy="1247725"/>
            </a:xfrm>
            <a:custGeom>
              <a:rect b="b" l="l" r="r" t="t"/>
              <a:pathLst>
                <a:path extrusionOk="0" h="49909" w="39178">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1587750" y="2110500"/>
              <a:ext cx="866100" cy="1247725"/>
            </a:xfrm>
            <a:custGeom>
              <a:rect b="b" l="l" r="r" t="t"/>
              <a:pathLst>
                <a:path extrusionOk="0" h="49909" w="34644">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3484600" y="490100"/>
              <a:ext cx="2017575" cy="3721125"/>
            </a:xfrm>
            <a:custGeom>
              <a:rect b="b" l="l" r="r" t="t"/>
              <a:pathLst>
                <a:path extrusionOk="0" h="148845" w="80703">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2098250" y="368600"/>
              <a:ext cx="1701975" cy="3842625"/>
            </a:xfrm>
            <a:custGeom>
              <a:rect b="b" l="l" r="r" t="t"/>
              <a:pathLst>
                <a:path extrusionOk="0" h="153705" w="68079">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3345975" y="3076850"/>
              <a:ext cx="2156200" cy="2380475"/>
            </a:xfrm>
            <a:custGeom>
              <a:rect b="b" l="l" r="r" t="t"/>
              <a:pathLst>
                <a:path extrusionOk="0" h="95219" w="86248">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2098250" y="3076850"/>
              <a:ext cx="1701975" cy="2380475"/>
            </a:xfrm>
            <a:custGeom>
              <a:rect b="b" l="l" r="r" t="t"/>
              <a:pathLst>
                <a:path extrusionOk="0" h="95219" w="68079">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3516400" y="1997150"/>
              <a:ext cx="567625" cy="340075"/>
            </a:xfrm>
            <a:custGeom>
              <a:rect b="b" l="l" r="r" t="t"/>
              <a:pathLst>
                <a:path extrusionOk="0" h="13603" w="22705">
                  <a:moveTo>
                    <a:pt x="1" y="0"/>
                  </a:moveTo>
                  <a:lnTo>
                    <a:pt x="1" y="13603"/>
                  </a:lnTo>
                  <a:lnTo>
                    <a:pt x="22704" y="13603"/>
                  </a:lnTo>
                  <a:lnTo>
                    <a:pt x="22704" y="0"/>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2892550"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2608750" y="1656250"/>
              <a:ext cx="510525" cy="1021050"/>
            </a:xfrm>
            <a:custGeom>
              <a:rect b="b" l="l" r="r" t="t"/>
              <a:pathLst>
                <a:path extrusionOk="0" h="40842" w="20421">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4254425"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3970650" y="1656250"/>
              <a:ext cx="510525" cy="1021050"/>
            </a:xfrm>
            <a:custGeom>
              <a:rect b="b" l="l" r="r" t="t"/>
              <a:pathLst>
                <a:path extrusionOk="0" h="40842" w="20421">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3686850" y="3587350"/>
              <a:ext cx="510525" cy="340900"/>
            </a:xfrm>
            <a:custGeom>
              <a:rect b="b" l="l" r="r" t="t"/>
              <a:pathLst>
                <a:path extrusionOk="0" h="13636" w="20421">
                  <a:moveTo>
                    <a:pt x="4535" y="1"/>
                  </a:moveTo>
                  <a:lnTo>
                    <a:pt x="0" y="6818"/>
                  </a:lnTo>
                  <a:lnTo>
                    <a:pt x="4535" y="13636"/>
                  </a:lnTo>
                  <a:lnTo>
                    <a:pt x="20420" y="13636"/>
                  </a:lnTo>
                  <a:lnTo>
                    <a:pt x="20420" y="1"/>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3403050" y="3587350"/>
              <a:ext cx="397175" cy="340900"/>
            </a:xfrm>
            <a:custGeom>
              <a:rect b="b" l="l" r="r" t="t"/>
              <a:pathLst>
                <a:path extrusionOk="0" h="13636" w="15887">
                  <a:moveTo>
                    <a:pt x="1" y="1"/>
                  </a:moveTo>
                  <a:lnTo>
                    <a:pt x="1" y="13636"/>
                  </a:lnTo>
                  <a:lnTo>
                    <a:pt x="15887" y="13636"/>
                  </a:lnTo>
                  <a:lnTo>
                    <a:pt x="15887"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3146175" y="238125"/>
              <a:ext cx="2159450" cy="907650"/>
            </a:xfrm>
            <a:custGeom>
              <a:rect b="b" l="l" r="r" t="t"/>
              <a:pathLst>
                <a:path extrusionOk="0" h="36306" w="86378">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5" name="Google Shape;1055;p32"/>
          <p:cNvPicPr preferRelativeResize="0"/>
          <p:nvPr/>
        </p:nvPicPr>
        <p:blipFill>
          <a:blip r:embed="rId3">
            <a:alphaModFix/>
          </a:blip>
          <a:stretch>
            <a:fillRect/>
          </a:stretch>
        </p:blipFill>
        <p:spPr>
          <a:xfrm>
            <a:off x="0" y="4670011"/>
            <a:ext cx="9144001" cy="3754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50"/>
          <p:cNvSpPr txBox="1"/>
          <p:nvPr/>
        </p:nvSpPr>
        <p:spPr>
          <a:xfrm>
            <a:off x="0" y="0"/>
            <a:ext cx="9144000" cy="4926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sz="2000">
                <a:solidFill>
                  <a:schemeClr val="dk1"/>
                </a:solidFill>
                <a:latin typeface="Press Start 2P"/>
                <a:ea typeface="Press Start 2P"/>
                <a:cs typeface="Press Start 2P"/>
                <a:sym typeface="Press Start 2P"/>
              </a:rPr>
              <a:t>Heatmap des corrélations</a:t>
            </a:r>
            <a:endParaRPr sz="2000">
              <a:solidFill>
                <a:schemeClr val="dk1"/>
              </a:solidFill>
              <a:latin typeface="Press Start 2P"/>
              <a:ea typeface="Press Start 2P"/>
              <a:cs typeface="Press Start 2P"/>
              <a:sym typeface="Press Start 2P"/>
            </a:endParaRPr>
          </a:p>
        </p:txBody>
      </p:sp>
      <p:pic>
        <p:nvPicPr>
          <p:cNvPr id="1219" name="Google Shape;1219;p50"/>
          <p:cNvPicPr preferRelativeResize="0"/>
          <p:nvPr/>
        </p:nvPicPr>
        <p:blipFill>
          <a:blip r:embed="rId3">
            <a:alphaModFix/>
          </a:blip>
          <a:stretch>
            <a:fillRect/>
          </a:stretch>
        </p:blipFill>
        <p:spPr>
          <a:xfrm>
            <a:off x="986800" y="492600"/>
            <a:ext cx="7170400" cy="4600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1"/>
          <p:cNvSpPr txBox="1"/>
          <p:nvPr/>
        </p:nvSpPr>
        <p:spPr>
          <a:xfrm>
            <a:off x="0" y="0"/>
            <a:ext cx="8251500" cy="4926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lang="en" sz="2000">
                <a:solidFill>
                  <a:schemeClr val="dk1"/>
                </a:solidFill>
                <a:latin typeface="Press Start 2P"/>
                <a:ea typeface="Press Start 2P"/>
                <a:cs typeface="Press Start 2P"/>
                <a:sym typeface="Press Start 2P"/>
              </a:rPr>
              <a:t>Corrélations nulles</a:t>
            </a:r>
            <a:endParaRPr sz="2000">
              <a:solidFill>
                <a:schemeClr val="dk1"/>
              </a:solidFill>
              <a:latin typeface="Press Start 2P"/>
              <a:ea typeface="Press Start 2P"/>
              <a:cs typeface="Press Start 2P"/>
              <a:sym typeface="Press Start 2P"/>
            </a:endParaRPr>
          </a:p>
        </p:txBody>
      </p:sp>
      <p:pic>
        <p:nvPicPr>
          <p:cNvPr id="1225" name="Google Shape;1225;p51"/>
          <p:cNvPicPr preferRelativeResize="0"/>
          <p:nvPr/>
        </p:nvPicPr>
        <p:blipFill>
          <a:blip r:embed="rId3">
            <a:alphaModFix/>
          </a:blip>
          <a:stretch>
            <a:fillRect/>
          </a:stretch>
        </p:blipFill>
        <p:spPr>
          <a:xfrm>
            <a:off x="559900" y="655900"/>
            <a:ext cx="8024205" cy="434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52"/>
          <p:cNvSpPr txBox="1"/>
          <p:nvPr/>
        </p:nvSpPr>
        <p:spPr>
          <a:xfrm>
            <a:off x="0" y="0"/>
            <a:ext cx="8251500" cy="4926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sz="2000">
                <a:solidFill>
                  <a:schemeClr val="dk1"/>
                </a:solidFill>
                <a:latin typeface="Press Start 2P"/>
                <a:ea typeface="Press Start 2P"/>
                <a:cs typeface="Press Start 2P"/>
                <a:sym typeface="Press Start 2P"/>
              </a:rPr>
              <a:t>Corrélations positives</a:t>
            </a:r>
            <a:endParaRPr sz="2000">
              <a:solidFill>
                <a:schemeClr val="dk1"/>
              </a:solidFill>
              <a:latin typeface="Press Start 2P"/>
              <a:ea typeface="Press Start 2P"/>
              <a:cs typeface="Press Start 2P"/>
              <a:sym typeface="Press Start 2P"/>
            </a:endParaRPr>
          </a:p>
        </p:txBody>
      </p:sp>
      <p:pic>
        <p:nvPicPr>
          <p:cNvPr id="1231" name="Google Shape;1231;p52"/>
          <p:cNvPicPr preferRelativeResize="0"/>
          <p:nvPr/>
        </p:nvPicPr>
        <p:blipFill>
          <a:blip r:embed="rId3">
            <a:alphaModFix/>
          </a:blip>
          <a:stretch>
            <a:fillRect/>
          </a:stretch>
        </p:blipFill>
        <p:spPr>
          <a:xfrm>
            <a:off x="549388" y="674175"/>
            <a:ext cx="7889733" cy="434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3"/>
          <p:cNvSpPr txBox="1"/>
          <p:nvPr/>
        </p:nvSpPr>
        <p:spPr>
          <a:xfrm>
            <a:off x="2113050" y="399700"/>
            <a:ext cx="491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Limites</a:t>
            </a:r>
            <a:endParaRPr sz="1100">
              <a:solidFill>
                <a:schemeClr val="accent4"/>
              </a:solidFill>
            </a:endParaRPr>
          </a:p>
        </p:txBody>
      </p:sp>
      <p:sp>
        <p:nvSpPr>
          <p:cNvPr id="1237" name="Google Shape;1237;p53"/>
          <p:cNvSpPr txBox="1"/>
          <p:nvPr/>
        </p:nvSpPr>
        <p:spPr>
          <a:xfrm>
            <a:off x="2040275" y="1179300"/>
            <a:ext cx="7357500" cy="396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lt1"/>
              </a:buClr>
              <a:buSzPts val="1200"/>
              <a:buChar char="●"/>
            </a:pPr>
            <a:r>
              <a:rPr lang="en" sz="1200">
                <a:solidFill>
                  <a:schemeClr val="lt1"/>
                </a:solidFill>
              </a:rPr>
              <a:t>Données jusqu’à fin 2016 ? </a:t>
            </a:r>
            <a:r>
              <a:rPr lang="en" sz="1200">
                <a:solidFill>
                  <a:schemeClr val="lt1"/>
                </a:solidFill>
              </a:rPr>
              <a:t>Période</a:t>
            </a:r>
            <a:r>
              <a:rPr lang="en" sz="1200">
                <a:solidFill>
                  <a:schemeClr val="lt1"/>
                </a:solidFill>
              </a:rPr>
              <a:t> COVID-19 ?</a:t>
            </a:r>
            <a:endParaRPr sz="1200">
              <a:solidFill>
                <a:schemeClr val="lt1"/>
              </a:solidFill>
            </a:endParaRPr>
          </a:p>
          <a:p>
            <a:pPr indent="0" lvl="0" marL="914400" rtl="0" algn="l">
              <a:lnSpc>
                <a:spcPct val="115000"/>
              </a:lnSpc>
              <a:spcBef>
                <a:spcPts val="1200"/>
              </a:spcBef>
              <a:spcAft>
                <a:spcPts val="0"/>
              </a:spcAft>
              <a:buNone/>
            </a:pPr>
            <a:r>
              <a:t/>
            </a:r>
            <a:endParaRPr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 sz="1200">
                <a:solidFill>
                  <a:schemeClr val="lt1"/>
                </a:solidFill>
              </a:rPr>
              <a:t>Jeux Mobiles et PC ?</a:t>
            </a:r>
            <a:endParaRPr sz="1200">
              <a:solidFill>
                <a:schemeClr val="lt1"/>
              </a:solidFill>
            </a:endParaRPr>
          </a:p>
          <a:p>
            <a:pPr indent="0" lvl="0" marL="0" rtl="0" algn="l">
              <a:lnSpc>
                <a:spcPct val="115000"/>
              </a:lnSpc>
              <a:spcBef>
                <a:spcPts val="1200"/>
              </a:spcBef>
              <a:spcAft>
                <a:spcPts val="0"/>
              </a:spcAft>
              <a:buNone/>
            </a:pPr>
            <a:r>
              <a:t/>
            </a:r>
            <a:endParaRPr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 sz="1200">
                <a:solidFill>
                  <a:schemeClr val="lt1"/>
                </a:solidFill>
              </a:rPr>
              <a:t>Données sociales (Age, Sexe, Pays …) ?</a:t>
            </a:r>
            <a:endParaRPr sz="1200">
              <a:solidFill>
                <a:schemeClr val="lt1"/>
              </a:solidFill>
            </a:endParaRPr>
          </a:p>
          <a:p>
            <a:pPr indent="0" lvl="0" marL="914400" rtl="0" algn="l">
              <a:lnSpc>
                <a:spcPct val="115000"/>
              </a:lnSpc>
              <a:spcBef>
                <a:spcPts val="1200"/>
              </a:spcBef>
              <a:spcAft>
                <a:spcPts val="0"/>
              </a:spcAft>
              <a:buNone/>
            </a:pPr>
            <a:r>
              <a:t/>
            </a:r>
            <a:endParaRPr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 sz="1200">
                <a:solidFill>
                  <a:schemeClr val="lt1"/>
                </a:solidFill>
              </a:rPr>
              <a:t>Evolution du c</a:t>
            </a:r>
            <a:r>
              <a:rPr lang="en" sz="1200">
                <a:solidFill>
                  <a:schemeClr val="lt1"/>
                </a:solidFill>
              </a:rPr>
              <a:t>oût</a:t>
            </a:r>
            <a:r>
              <a:rPr lang="en" sz="1200">
                <a:solidFill>
                  <a:schemeClr val="lt1"/>
                </a:solidFill>
              </a:rPr>
              <a:t> de production lié aux jeux vidéos ?</a:t>
            </a:r>
            <a:endParaRPr sz="12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a:p>
            <a:pPr indent="0" lvl="0" marL="0" rtl="0" algn="l">
              <a:lnSpc>
                <a:spcPct val="115000"/>
              </a:lnSpc>
              <a:spcBef>
                <a:spcPts val="1200"/>
              </a:spcBef>
              <a:spcAft>
                <a:spcPts val="1200"/>
              </a:spcAft>
              <a:buNone/>
            </a:pPr>
            <a:r>
              <a:t/>
            </a:r>
            <a:endParaRPr sz="1100">
              <a:solidFill>
                <a:schemeClr val="lt1"/>
              </a:solidFill>
            </a:endParaRPr>
          </a:p>
        </p:txBody>
      </p:sp>
      <p:grpSp>
        <p:nvGrpSpPr>
          <p:cNvPr id="1238" name="Google Shape;1238;p53"/>
          <p:cNvGrpSpPr/>
          <p:nvPr/>
        </p:nvGrpSpPr>
        <p:grpSpPr>
          <a:xfrm>
            <a:off x="1681876" y="1179371"/>
            <a:ext cx="358408" cy="355557"/>
            <a:chOff x="-32174975" y="3192625"/>
            <a:chExt cx="295375" cy="293025"/>
          </a:xfrm>
        </p:grpSpPr>
        <p:sp>
          <p:nvSpPr>
            <p:cNvPr id="1239" name="Google Shape;1239;p5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53"/>
          <p:cNvGrpSpPr/>
          <p:nvPr/>
        </p:nvGrpSpPr>
        <p:grpSpPr>
          <a:xfrm>
            <a:off x="1681864" y="1894826"/>
            <a:ext cx="358413" cy="355539"/>
            <a:chOff x="3907325" y="2620775"/>
            <a:chExt cx="395250" cy="481825"/>
          </a:xfrm>
        </p:grpSpPr>
        <p:sp>
          <p:nvSpPr>
            <p:cNvPr id="1244" name="Google Shape;1244;p5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5" name="Google Shape;1245;p5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6" name="Google Shape;1246;p5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7" name="Google Shape;1247;p5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48" name="Google Shape;1248;p53"/>
          <p:cNvGrpSpPr/>
          <p:nvPr/>
        </p:nvGrpSpPr>
        <p:grpSpPr>
          <a:xfrm>
            <a:off x="1676112" y="2610278"/>
            <a:ext cx="368186" cy="366364"/>
            <a:chOff x="-63679950" y="3360375"/>
            <a:chExt cx="318225" cy="316650"/>
          </a:xfrm>
        </p:grpSpPr>
        <p:sp>
          <p:nvSpPr>
            <p:cNvPr id="1249" name="Google Shape;1249;p5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53"/>
          <p:cNvGrpSpPr/>
          <p:nvPr/>
        </p:nvGrpSpPr>
        <p:grpSpPr>
          <a:xfrm>
            <a:off x="1677444" y="3336556"/>
            <a:ext cx="367261" cy="366364"/>
            <a:chOff x="-62884425" y="4111775"/>
            <a:chExt cx="317425" cy="316650"/>
          </a:xfrm>
        </p:grpSpPr>
        <p:sp>
          <p:nvSpPr>
            <p:cNvPr id="1254" name="Google Shape;1254;p5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54"/>
          <p:cNvSpPr txBox="1"/>
          <p:nvPr>
            <p:ph type="title"/>
          </p:nvPr>
        </p:nvSpPr>
        <p:spPr>
          <a:xfrm>
            <a:off x="390425" y="0"/>
            <a:ext cx="4747500" cy="9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Conclusion</a:t>
            </a:r>
            <a:endParaRPr sz="2500"/>
          </a:p>
        </p:txBody>
      </p:sp>
      <p:sp>
        <p:nvSpPr>
          <p:cNvPr id="1261" name="Google Shape;1261;p54"/>
          <p:cNvSpPr txBox="1"/>
          <p:nvPr/>
        </p:nvSpPr>
        <p:spPr>
          <a:xfrm>
            <a:off x="1087800" y="872925"/>
            <a:ext cx="5215800" cy="12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(1977-2016) 4 phases de transformation</a:t>
            </a:r>
            <a:r>
              <a:rPr lang="en">
                <a:solidFill>
                  <a:srgbClr val="FFFFFF"/>
                </a:solidFill>
              </a:rPr>
              <a:t>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chemeClr val="lt1"/>
              </a:buClr>
              <a:buSzPts val="1400"/>
              <a:buChar char="●"/>
            </a:pPr>
            <a:r>
              <a:rPr lang="en">
                <a:solidFill>
                  <a:schemeClr val="lt1"/>
                </a:solidFill>
              </a:rPr>
              <a:t>Années 80 : Démarrage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Années 90 : Démocratisation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Années 2000 : Explosion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Années 2010 : Diversification</a:t>
            </a:r>
            <a:endParaRPr>
              <a:solidFill>
                <a:srgbClr val="FFFFFF"/>
              </a:solidFill>
            </a:endParaRPr>
          </a:p>
        </p:txBody>
      </p:sp>
      <p:sp>
        <p:nvSpPr>
          <p:cNvPr id="1262" name="Google Shape;1262;p54"/>
          <p:cNvSpPr txBox="1"/>
          <p:nvPr/>
        </p:nvSpPr>
        <p:spPr>
          <a:xfrm>
            <a:off x="3628175" y="2413459"/>
            <a:ext cx="3676500" cy="13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4 Facteurs clés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Innovation technologique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Elargissement des publics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Diversification des genres et supports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Adaptation aux nouvelles pratiques</a:t>
            </a:r>
            <a:endParaRPr>
              <a:solidFill>
                <a:srgbClr val="FFFFFF"/>
              </a:solidFill>
            </a:endParaRPr>
          </a:p>
        </p:txBody>
      </p:sp>
      <p:sp>
        <p:nvSpPr>
          <p:cNvPr id="1263" name="Google Shape;1263;p54"/>
          <p:cNvSpPr txBox="1"/>
          <p:nvPr/>
        </p:nvSpPr>
        <p:spPr>
          <a:xfrm>
            <a:off x="5745000" y="4045175"/>
            <a:ext cx="3399000" cy="8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Perspectives de croissance d’ici 2030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300 </a:t>
            </a:r>
            <a:r>
              <a:rPr lang="en">
                <a:solidFill>
                  <a:srgbClr val="FFFFFF"/>
                </a:solidFill>
              </a:rPr>
              <a:t>milliards</a:t>
            </a:r>
            <a:r>
              <a:rPr lang="en">
                <a:solidFill>
                  <a:srgbClr val="FFFFFF"/>
                </a:solidFill>
              </a:rPr>
              <a:t> de $ de revenus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3,8 milliards de joueurs</a:t>
            </a:r>
            <a:endParaRPr>
              <a:solidFill>
                <a:srgbClr val="FFFFFF"/>
              </a:solidFill>
            </a:endParaRPr>
          </a:p>
        </p:txBody>
      </p:sp>
      <p:grpSp>
        <p:nvGrpSpPr>
          <p:cNvPr id="1264" name="Google Shape;1264;p54"/>
          <p:cNvGrpSpPr/>
          <p:nvPr/>
        </p:nvGrpSpPr>
        <p:grpSpPr>
          <a:xfrm>
            <a:off x="447845" y="872925"/>
            <a:ext cx="554406" cy="592901"/>
            <a:chOff x="1247700" y="238125"/>
            <a:chExt cx="5105025" cy="5219200"/>
          </a:xfrm>
        </p:grpSpPr>
        <p:sp>
          <p:nvSpPr>
            <p:cNvPr id="1265" name="Google Shape;1265;p54"/>
            <p:cNvSpPr/>
            <p:nvPr/>
          </p:nvSpPr>
          <p:spPr>
            <a:xfrm>
              <a:off x="3629775" y="238125"/>
              <a:ext cx="2722950" cy="1815300"/>
            </a:xfrm>
            <a:custGeom>
              <a:rect b="b" l="l" r="r" t="t"/>
              <a:pathLst>
                <a:path extrusionOk="0" h="72612" w="108918">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3800200" y="238125"/>
              <a:ext cx="2552525" cy="1815300"/>
            </a:xfrm>
            <a:custGeom>
              <a:rect b="b" l="l" r="r" t="t"/>
              <a:pathLst>
                <a:path extrusionOk="0" h="72612" w="102101">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1247700" y="1713350"/>
              <a:ext cx="5105025" cy="3743975"/>
            </a:xfrm>
            <a:custGeom>
              <a:rect b="b" l="l" r="r" t="t"/>
              <a:pathLst>
                <a:path extrusionOk="0" h="149759" w="204201">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3800200" y="1713350"/>
              <a:ext cx="2552525" cy="3743975"/>
            </a:xfrm>
            <a:custGeom>
              <a:rect b="b" l="l" r="r" t="t"/>
              <a:pathLst>
                <a:path extrusionOk="0" h="149759" w="102101">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1247700" y="1713350"/>
              <a:ext cx="2382100" cy="2382075"/>
            </a:xfrm>
            <a:custGeom>
              <a:rect b="b" l="l" r="r" t="t"/>
              <a:pathLst>
                <a:path extrusionOk="0" h="95283" w="95284">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1587750" y="2053400"/>
              <a:ext cx="1701975" cy="1701975"/>
            </a:xfrm>
            <a:custGeom>
              <a:rect b="b" l="l" r="r" t="t"/>
              <a:pathLst>
                <a:path extrusionOk="0" h="68079" w="68079">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3970650" y="1713350"/>
              <a:ext cx="2382075" cy="2382075"/>
            </a:xfrm>
            <a:custGeom>
              <a:rect b="b" l="l" r="r" t="t"/>
              <a:pathLst>
                <a:path extrusionOk="0" h="95283" w="95283">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310700" y="2053400"/>
              <a:ext cx="1701975" cy="1701975"/>
            </a:xfrm>
            <a:custGeom>
              <a:rect b="b" l="l" r="r" t="t"/>
              <a:pathLst>
                <a:path extrusionOk="0" h="68079" w="68079">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991650" y="3074400"/>
              <a:ext cx="340075" cy="340900"/>
            </a:xfrm>
            <a:custGeom>
              <a:rect b="b" l="l" r="r" t="t"/>
              <a:pathLst>
                <a:path extrusionOk="0" h="13636" w="13603">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991650" y="2393475"/>
              <a:ext cx="340075" cy="340900"/>
            </a:xfrm>
            <a:custGeom>
              <a:rect b="b" l="l" r="r" t="t"/>
              <a:pathLst>
                <a:path extrusionOk="0" h="13636" w="13603">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5331700" y="2734350"/>
              <a:ext cx="340900" cy="340075"/>
            </a:xfrm>
            <a:custGeom>
              <a:rect b="b" l="l" r="r" t="t"/>
              <a:pathLst>
                <a:path extrusionOk="0" h="13603" w="13636">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4650775" y="2734350"/>
              <a:ext cx="340900" cy="340075"/>
            </a:xfrm>
            <a:custGeom>
              <a:rect b="b" l="l" r="r" t="t"/>
              <a:pathLst>
                <a:path extrusionOk="0" h="13603" w="13636">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1927825" y="2393475"/>
              <a:ext cx="1021850" cy="1021825"/>
            </a:xfrm>
            <a:custGeom>
              <a:rect b="b" l="l" r="r" t="t"/>
              <a:pathLst>
                <a:path extrusionOk="0" h="40873" w="40874">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2608750" y="3415275"/>
              <a:ext cx="1021050" cy="1021050"/>
            </a:xfrm>
            <a:custGeom>
              <a:rect b="b" l="l" r="r" t="t"/>
              <a:pathLst>
                <a:path extrusionOk="0" h="40842" w="40842">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3970650" y="3415275"/>
              <a:ext cx="1021025" cy="1021050"/>
            </a:xfrm>
            <a:custGeom>
              <a:rect b="b" l="l" r="r" t="t"/>
              <a:pathLst>
                <a:path extrusionOk="0" h="40842" w="40841">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4"/>
          <p:cNvGrpSpPr/>
          <p:nvPr/>
        </p:nvGrpSpPr>
        <p:grpSpPr>
          <a:xfrm>
            <a:off x="2956385" y="2413446"/>
            <a:ext cx="630775" cy="592798"/>
            <a:chOff x="-62148800" y="3377700"/>
            <a:chExt cx="311125" cy="316750"/>
          </a:xfrm>
        </p:grpSpPr>
        <p:sp>
          <p:nvSpPr>
            <p:cNvPr id="1281" name="Google Shape;1281;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4"/>
          <p:cNvGrpSpPr/>
          <p:nvPr/>
        </p:nvGrpSpPr>
        <p:grpSpPr>
          <a:xfrm>
            <a:off x="5064163" y="4045181"/>
            <a:ext cx="630780" cy="592803"/>
            <a:chOff x="-60232500" y="4101525"/>
            <a:chExt cx="268600" cy="315875"/>
          </a:xfrm>
        </p:grpSpPr>
        <p:sp>
          <p:nvSpPr>
            <p:cNvPr id="1284" name="Google Shape;1284;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9" name="Shape 1289"/>
        <p:cNvGrpSpPr/>
        <p:nvPr/>
      </p:nvGrpSpPr>
      <p:grpSpPr>
        <a:xfrm>
          <a:off x="0" y="0"/>
          <a:ext cx="0" cy="0"/>
          <a:chOff x="0" y="0"/>
          <a:chExt cx="0" cy="0"/>
        </a:xfrm>
      </p:grpSpPr>
      <p:sp>
        <p:nvSpPr>
          <p:cNvPr id="1290" name="Google Shape;1290;p55"/>
          <p:cNvSpPr txBox="1"/>
          <p:nvPr>
            <p:ph type="title"/>
          </p:nvPr>
        </p:nvSpPr>
        <p:spPr>
          <a:xfrm>
            <a:off x="589775" y="751350"/>
            <a:ext cx="5523000" cy="10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MERCI</a:t>
            </a:r>
            <a:endParaRPr sz="4700"/>
          </a:p>
        </p:txBody>
      </p:sp>
      <p:sp>
        <p:nvSpPr>
          <p:cNvPr id="1291" name="Google Shape;1291;p55"/>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5"/>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5"/>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5"/>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5"/>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txBox="1"/>
          <p:nvPr>
            <p:ph type="title"/>
          </p:nvPr>
        </p:nvSpPr>
        <p:spPr>
          <a:xfrm>
            <a:off x="3634125" y="2901650"/>
            <a:ext cx="4077000" cy="9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SESSION</a:t>
            </a:r>
            <a:endParaRPr sz="1500"/>
          </a:p>
          <a:p>
            <a:pPr indent="0" lvl="0" marL="0" rtl="0" algn="ctr">
              <a:spcBef>
                <a:spcPts val="0"/>
              </a:spcBef>
              <a:spcAft>
                <a:spcPts val="0"/>
              </a:spcAft>
              <a:buNone/>
            </a:pPr>
            <a:r>
              <a:rPr lang="en" sz="1500"/>
              <a:t>QUESTIONS/REPONSES</a:t>
            </a:r>
            <a:endParaRPr sz="1500"/>
          </a:p>
        </p:txBody>
      </p:sp>
      <p:grpSp>
        <p:nvGrpSpPr>
          <p:cNvPr id="1315" name="Google Shape;1315;p55"/>
          <p:cNvGrpSpPr/>
          <p:nvPr/>
        </p:nvGrpSpPr>
        <p:grpSpPr>
          <a:xfrm>
            <a:off x="3077176" y="2789600"/>
            <a:ext cx="815537" cy="789343"/>
            <a:chOff x="581525" y="3254850"/>
            <a:chExt cx="297750" cy="294575"/>
          </a:xfrm>
        </p:grpSpPr>
        <p:sp>
          <p:nvSpPr>
            <p:cNvPr id="1316" name="Google Shape;1316;p5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9" name="Google Shape;1319;p55"/>
          <p:cNvPicPr preferRelativeResize="0"/>
          <p:nvPr/>
        </p:nvPicPr>
        <p:blipFill>
          <a:blip r:embed="rId4">
            <a:alphaModFix/>
          </a:blip>
          <a:stretch>
            <a:fillRect/>
          </a:stretch>
        </p:blipFill>
        <p:spPr>
          <a:xfrm>
            <a:off x="0" y="4671126"/>
            <a:ext cx="9143999" cy="42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33"/>
          <p:cNvSpPr txBox="1"/>
          <p:nvPr>
            <p:ph type="title"/>
          </p:nvPr>
        </p:nvSpPr>
        <p:spPr>
          <a:xfrm>
            <a:off x="717450" y="71867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1061" name="Google Shape;1061;p33"/>
          <p:cNvGrpSpPr/>
          <p:nvPr/>
        </p:nvGrpSpPr>
        <p:grpSpPr>
          <a:xfrm>
            <a:off x="667474" y="1988768"/>
            <a:ext cx="566360" cy="611345"/>
            <a:chOff x="-61783350" y="3743950"/>
            <a:chExt cx="316650" cy="317450"/>
          </a:xfrm>
        </p:grpSpPr>
        <p:sp>
          <p:nvSpPr>
            <p:cNvPr id="1062" name="Google Shape;1062;p3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3"/>
          <p:cNvGrpSpPr/>
          <p:nvPr/>
        </p:nvGrpSpPr>
        <p:grpSpPr>
          <a:xfrm>
            <a:off x="667482" y="3030273"/>
            <a:ext cx="566337" cy="530832"/>
            <a:chOff x="6239925" y="2032450"/>
            <a:chExt cx="472775" cy="472775"/>
          </a:xfrm>
        </p:grpSpPr>
        <p:sp>
          <p:nvSpPr>
            <p:cNvPr id="1065" name="Google Shape;1065;p3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6" name="Google Shape;1066;p3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67" name="Google Shape;1067;p33"/>
          <p:cNvSpPr txBox="1"/>
          <p:nvPr/>
        </p:nvSpPr>
        <p:spPr>
          <a:xfrm>
            <a:off x="2140175" y="738350"/>
            <a:ext cx="6652200" cy="311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u="sng">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Évolution extraordinaire de l'industrie du jeu vidéo :</a:t>
            </a:r>
            <a:endParaRPr sz="1700">
              <a:solidFill>
                <a:schemeClr val="lt1"/>
              </a:solidFill>
            </a:endParaRPr>
          </a:p>
          <a:p>
            <a:pPr indent="0" lvl="0" marL="0" rtl="0" algn="l">
              <a:spcBef>
                <a:spcPts val="0"/>
              </a:spcBef>
              <a:spcAft>
                <a:spcPts val="0"/>
              </a:spcAft>
              <a:buNone/>
            </a:pPr>
            <a:r>
              <a:t/>
            </a:r>
            <a:endParaRPr sz="1700" u="sng">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Années 80 : 	Marché confidentiel</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2022 : 		CA =&gt; 220 Milliards de dollars</a:t>
            </a:r>
            <a:endParaRPr sz="1700">
              <a:solidFill>
                <a:schemeClr val="lt1"/>
              </a:solidFill>
            </a:endParaRPr>
          </a:p>
          <a:p>
            <a:pPr indent="-336550" lvl="0" marL="914400" rtl="0" algn="l">
              <a:lnSpc>
                <a:spcPct val="115000"/>
              </a:lnSpc>
              <a:spcBef>
                <a:spcPts val="0"/>
              </a:spcBef>
              <a:spcAft>
                <a:spcPts val="0"/>
              </a:spcAft>
              <a:buClr>
                <a:schemeClr val="lt1"/>
              </a:buClr>
              <a:buSzPts val="1700"/>
              <a:buChar char="★"/>
            </a:pPr>
            <a:r>
              <a:rPr lang="en" sz="1700">
                <a:solidFill>
                  <a:schemeClr val="lt1"/>
                </a:solidFill>
              </a:rPr>
              <a:t>Position de leader dans le divertissement mondial</a:t>
            </a:r>
            <a:endParaRPr sz="1700">
              <a:solidFill>
                <a:schemeClr val="lt1"/>
              </a:solidFill>
            </a:endParaRPr>
          </a:p>
          <a:p>
            <a:pPr indent="-336550" lvl="0" marL="914400" rtl="0" algn="l">
              <a:lnSpc>
                <a:spcPct val="115000"/>
              </a:lnSpc>
              <a:spcBef>
                <a:spcPts val="0"/>
              </a:spcBef>
              <a:spcAft>
                <a:spcPts val="0"/>
              </a:spcAft>
              <a:buClr>
                <a:schemeClr val="lt1"/>
              </a:buClr>
              <a:buSzPts val="1700"/>
              <a:buChar char="★"/>
            </a:pPr>
            <a:r>
              <a:rPr lang="en" sz="1700">
                <a:solidFill>
                  <a:schemeClr val="lt1"/>
                </a:solidFill>
              </a:rPr>
              <a:t>Dépassement du cinéma et de la musique réunis</a:t>
            </a:r>
            <a:endParaRPr sz="1700">
              <a:solidFill>
                <a:schemeClr val="lt1"/>
              </a:solidFill>
            </a:endParaRPr>
          </a:p>
          <a:p>
            <a:pPr indent="0" lvl="0" marL="0" rtl="0" algn="l">
              <a:lnSpc>
                <a:spcPct val="115000"/>
              </a:lnSpc>
              <a:spcBef>
                <a:spcPts val="1200"/>
              </a:spcBef>
              <a:spcAft>
                <a:spcPts val="1200"/>
              </a:spcAft>
              <a:buNone/>
            </a:pPr>
            <a:r>
              <a:t/>
            </a:r>
            <a:endParaRPr sz="1700">
              <a:solidFill>
                <a:schemeClr val="lt1"/>
              </a:solidFill>
            </a:endParaRPr>
          </a:p>
        </p:txBody>
      </p:sp>
      <p:pic>
        <p:nvPicPr>
          <p:cNvPr id="1068" name="Google Shape;1068;p33"/>
          <p:cNvPicPr preferRelativeResize="0"/>
          <p:nvPr/>
        </p:nvPicPr>
        <p:blipFill>
          <a:blip r:embed="rId3">
            <a:alphaModFix/>
          </a:blip>
          <a:stretch>
            <a:fillRect/>
          </a:stretch>
        </p:blipFill>
        <p:spPr>
          <a:xfrm>
            <a:off x="344250" y="210225"/>
            <a:ext cx="1212800" cy="716925"/>
          </a:xfrm>
          <a:prstGeom prst="rect">
            <a:avLst/>
          </a:prstGeom>
          <a:noFill/>
          <a:ln>
            <a:noFill/>
          </a:ln>
        </p:spPr>
      </p:pic>
      <p:sp>
        <p:nvSpPr>
          <p:cNvPr id="1069" name="Google Shape;1069;p33"/>
          <p:cNvSpPr txBox="1"/>
          <p:nvPr/>
        </p:nvSpPr>
        <p:spPr>
          <a:xfrm>
            <a:off x="228825" y="3756000"/>
            <a:ext cx="8764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700">
                <a:solidFill>
                  <a:srgbClr val="F2F2F2"/>
                </a:solidFill>
              </a:rPr>
              <a:t>"Comment l'industrie du jeu vidéo a-t-elle évolué et quels facteurs lui ont permis de devenir l'une des catégories de divertissement les plus prisées ?"</a:t>
            </a:r>
            <a:endParaRPr b="1" i="1" sz="1700">
              <a:solidFill>
                <a:srgbClr val="F2F2F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34"/>
          <p:cNvSpPr txBox="1"/>
          <p:nvPr>
            <p:ph type="title"/>
          </p:nvPr>
        </p:nvSpPr>
        <p:spPr>
          <a:xfrm>
            <a:off x="318200" y="364800"/>
            <a:ext cx="5251500" cy="8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Document de travail</a:t>
            </a:r>
            <a:endParaRPr/>
          </a:p>
        </p:txBody>
      </p:sp>
      <p:sp>
        <p:nvSpPr>
          <p:cNvPr id="1075" name="Google Shape;1075;p34"/>
          <p:cNvSpPr txBox="1"/>
          <p:nvPr>
            <p:ph idx="2" type="body"/>
          </p:nvPr>
        </p:nvSpPr>
        <p:spPr>
          <a:xfrm>
            <a:off x="361700" y="1389675"/>
            <a:ext cx="8343300" cy="2684400"/>
          </a:xfrm>
          <a:prstGeom prst="rect">
            <a:avLst/>
          </a:prstGeom>
        </p:spPr>
        <p:txBody>
          <a:bodyPr anchorCtr="0" anchor="ctr" bIns="91425" lIns="91425" spcFirstLastPara="1" rIns="91425" wrap="square" tIns="91425">
            <a:noAutofit/>
          </a:bodyPr>
          <a:lstStyle/>
          <a:p>
            <a:pPr indent="-336550" lvl="0" marL="457200" rtl="0" algn="just">
              <a:spcBef>
                <a:spcPts val="0"/>
              </a:spcBef>
              <a:spcAft>
                <a:spcPts val="0"/>
              </a:spcAft>
              <a:buSzPts val="1700"/>
              <a:buFont typeface="Arial"/>
              <a:buChar char="●"/>
            </a:pPr>
            <a:r>
              <a:rPr lang="en" sz="1700">
                <a:latin typeface="Arial"/>
                <a:ea typeface="Arial"/>
                <a:cs typeface="Arial"/>
                <a:sym typeface="Arial"/>
              </a:rPr>
              <a:t>Issu de Kaggle</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lang="en" sz="1700">
                <a:latin typeface="Arial"/>
                <a:ea typeface="Arial"/>
                <a:cs typeface="Arial"/>
                <a:sym typeface="Arial"/>
              </a:rPr>
              <a:t>Liste de jeux et ses caractéristiques (console, année de sortie, éditeurs, ventes….)</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lang="en" sz="1700">
                <a:latin typeface="Arial"/>
                <a:ea typeface="Arial"/>
                <a:cs typeface="Arial"/>
                <a:sym typeface="Arial"/>
              </a:rPr>
              <a:t>Jeux PC exclus du dataset</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lang="en" sz="1700">
                <a:latin typeface="Arial"/>
                <a:ea typeface="Arial"/>
                <a:cs typeface="Arial"/>
                <a:sym typeface="Arial"/>
              </a:rPr>
              <a:t>Période : 1977 à 2016</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lang="en" sz="1700">
                <a:latin typeface="Arial"/>
                <a:ea typeface="Arial"/>
                <a:cs typeface="Arial"/>
                <a:sym typeface="Arial"/>
              </a:rPr>
              <a:t>Enrichi notamment avec des données détaillées relatives aux consoles grâce à plusieurs sites spécialisés jeux vidéos</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lang="en" sz="1700">
                <a:latin typeface="Arial"/>
                <a:ea typeface="Arial"/>
                <a:cs typeface="Arial"/>
                <a:sym typeface="Arial"/>
              </a:rPr>
              <a:t>Retravaillé, nettoyé et rendu exploitable via Python</a:t>
            </a:r>
            <a:endParaRPr sz="17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5"/>
          <p:cNvSpPr txBox="1"/>
          <p:nvPr>
            <p:ph idx="15" type="title"/>
          </p:nvPr>
        </p:nvSpPr>
        <p:spPr>
          <a:xfrm>
            <a:off x="717425" y="7685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Sommaire</a:t>
            </a:r>
            <a:endParaRPr u="sng">
              <a:solidFill>
                <a:schemeClr val="accent1"/>
              </a:solidFill>
            </a:endParaRPr>
          </a:p>
        </p:txBody>
      </p:sp>
      <p:sp>
        <p:nvSpPr>
          <p:cNvPr id="1081" name="Google Shape;1081;p35"/>
          <p:cNvSpPr txBox="1"/>
          <p:nvPr>
            <p:ph idx="6" type="subTitle"/>
          </p:nvPr>
        </p:nvSpPr>
        <p:spPr>
          <a:xfrm>
            <a:off x="959100" y="1922425"/>
            <a:ext cx="35853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1100"/>
              <a:t>Vue d'ensemble des ventes et des revenus</a:t>
            </a:r>
            <a:endParaRPr sz="1100"/>
          </a:p>
        </p:txBody>
      </p:sp>
      <p:sp>
        <p:nvSpPr>
          <p:cNvPr id="1082" name="Google Shape;1082;p35"/>
          <p:cNvSpPr txBox="1"/>
          <p:nvPr>
            <p:ph idx="7" type="subTitle"/>
          </p:nvPr>
        </p:nvSpPr>
        <p:spPr>
          <a:xfrm>
            <a:off x="5176675" y="1952225"/>
            <a:ext cx="3044100" cy="395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100"/>
              <a:buFont typeface="Arial"/>
              <a:buNone/>
            </a:pPr>
            <a:r>
              <a:rPr lang="en" sz="1100"/>
              <a:t>Analyse des consoles</a:t>
            </a:r>
            <a:endParaRPr sz="1100"/>
          </a:p>
        </p:txBody>
      </p:sp>
      <p:sp>
        <p:nvSpPr>
          <p:cNvPr id="1083" name="Google Shape;1083;p35"/>
          <p:cNvSpPr txBox="1"/>
          <p:nvPr>
            <p:ph type="title"/>
          </p:nvPr>
        </p:nvSpPr>
        <p:spPr>
          <a:xfrm>
            <a:off x="1269150" y="1432325"/>
            <a:ext cx="29652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01</a:t>
            </a:r>
            <a:endParaRPr sz="1900"/>
          </a:p>
        </p:txBody>
      </p:sp>
      <p:sp>
        <p:nvSpPr>
          <p:cNvPr id="1084" name="Google Shape;1084;p35"/>
          <p:cNvSpPr txBox="1"/>
          <p:nvPr>
            <p:ph idx="3" type="title"/>
          </p:nvPr>
        </p:nvSpPr>
        <p:spPr>
          <a:xfrm>
            <a:off x="5307525" y="1432325"/>
            <a:ext cx="2814300" cy="5199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02</a:t>
            </a:r>
            <a:endParaRPr sz="2700"/>
          </a:p>
        </p:txBody>
      </p:sp>
      <p:sp>
        <p:nvSpPr>
          <p:cNvPr id="1085" name="Google Shape;1085;p35"/>
          <p:cNvSpPr txBox="1"/>
          <p:nvPr>
            <p:ph idx="4" type="title"/>
          </p:nvPr>
        </p:nvSpPr>
        <p:spPr>
          <a:xfrm>
            <a:off x="1269150" y="2756075"/>
            <a:ext cx="3044100" cy="5199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03</a:t>
            </a:r>
            <a:endParaRPr sz="2700"/>
          </a:p>
        </p:txBody>
      </p:sp>
      <p:sp>
        <p:nvSpPr>
          <p:cNvPr id="1086" name="Google Shape;1086;p35"/>
          <p:cNvSpPr txBox="1"/>
          <p:nvPr>
            <p:ph idx="5" type="title"/>
          </p:nvPr>
        </p:nvSpPr>
        <p:spPr>
          <a:xfrm>
            <a:off x="5307525" y="2756075"/>
            <a:ext cx="2965200" cy="5199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04</a:t>
            </a:r>
            <a:endParaRPr sz="2700"/>
          </a:p>
        </p:txBody>
      </p:sp>
      <p:sp>
        <p:nvSpPr>
          <p:cNvPr id="1087" name="Google Shape;1087;p35"/>
          <p:cNvSpPr txBox="1"/>
          <p:nvPr>
            <p:ph idx="6" type="subTitle"/>
          </p:nvPr>
        </p:nvSpPr>
        <p:spPr>
          <a:xfrm>
            <a:off x="1148225" y="3341225"/>
            <a:ext cx="3086100" cy="3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1100"/>
              <a:t>Analyse des jeux et des éditeurs</a:t>
            </a:r>
            <a:endParaRPr sz="1100"/>
          </a:p>
        </p:txBody>
      </p:sp>
      <p:sp>
        <p:nvSpPr>
          <p:cNvPr id="1088" name="Google Shape;1088;p35"/>
          <p:cNvSpPr txBox="1"/>
          <p:nvPr>
            <p:ph idx="6" type="subTitle"/>
          </p:nvPr>
        </p:nvSpPr>
        <p:spPr>
          <a:xfrm>
            <a:off x="5307525" y="3341225"/>
            <a:ext cx="2913300" cy="395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100"/>
              <a:buFont typeface="Arial"/>
              <a:buNone/>
            </a:pPr>
            <a:r>
              <a:rPr lang="en" sz="1100"/>
              <a:t>Avis Presse &amp; Joueurs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36"/>
          <p:cNvSpPr txBox="1"/>
          <p:nvPr>
            <p:ph type="title"/>
          </p:nvPr>
        </p:nvSpPr>
        <p:spPr>
          <a:xfrm>
            <a:off x="406500" y="2501750"/>
            <a:ext cx="4468500" cy="1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Vue d'ensemble des ventes et des revenus</a:t>
            </a:r>
            <a:endParaRPr/>
          </a:p>
        </p:txBody>
      </p:sp>
      <p:sp>
        <p:nvSpPr>
          <p:cNvPr id="1094" name="Google Shape;1094;p36"/>
          <p:cNvSpPr txBox="1"/>
          <p:nvPr>
            <p:ph idx="2" type="title"/>
          </p:nvPr>
        </p:nvSpPr>
        <p:spPr>
          <a:xfrm>
            <a:off x="406500" y="1514750"/>
            <a:ext cx="2755500" cy="9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7"/>
          <p:cNvSpPr txBox="1"/>
          <p:nvPr/>
        </p:nvSpPr>
        <p:spPr>
          <a:xfrm>
            <a:off x="592675" y="210325"/>
            <a:ext cx="820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Evolution du marché</a:t>
            </a:r>
            <a:endParaRPr sz="2000"/>
          </a:p>
        </p:txBody>
      </p:sp>
      <p:pic>
        <p:nvPicPr>
          <p:cNvPr id="1100" name="Google Shape;1100;p37" title="Enregistrement 2024-12-04 143018.mp4">
            <a:hlinkClick r:id="rId3"/>
          </p:cNvPr>
          <p:cNvPicPr preferRelativeResize="0"/>
          <p:nvPr/>
        </p:nvPicPr>
        <p:blipFill>
          <a:blip r:embed="rId4">
            <a:alphaModFix/>
          </a:blip>
          <a:stretch>
            <a:fillRect/>
          </a:stretch>
        </p:blipFill>
        <p:spPr>
          <a:xfrm>
            <a:off x="64850" y="606725"/>
            <a:ext cx="8981874" cy="438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38"/>
          <p:cNvPicPr preferRelativeResize="0"/>
          <p:nvPr/>
        </p:nvPicPr>
        <p:blipFill>
          <a:blip r:embed="rId3">
            <a:alphaModFix/>
          </a:blip>
          <a:stretch>
            <a:fillRect/>
          </a:stretch>
        </p:blipFill>
        <p:spPr>
          <a:xfrm>
            <a:off x="1437525" y="1091650"/>
            <a:ext cx="7468701" cy="3329025"/>
          </a:xfrm>
          <a:prstGeom prst="rect">
            <a:avLst/>
          </a:prstGeom>
          <a:noFill/>
          <a:ln>
            <a:noFill/>
          </a:ln>
        </p:spPr>
      </p:pic>
      <p:sp>
        <p:nvSpPr>
          <p:cNvPr id="1106" name="Google Shape;1106;p38"/>
          <p:cNvSpPr txBox="1"/>
          <p:nvPr/>
        </p:nvSpPr>
        <p:spPr>
          <a:xfrm>
            <a:off x="37800" y="456125"/>
            <a:ext cx="86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Les Best</a:t>
            </a:r>
            <a:r>
              <a:rPr lang="en" sz="1600">
                <a:solidFill>
                  <a:schemeClr val="dk1"/>
                </a:solidFill>
                <a:latin typeface="Press Start 2P"/>
                <a:ea typeface="Press Start 2P"/>
                <a:cs typeface="Press Start 2P"/>
                <a:sym typeface="Press Start 2P"/>
              </a:rPr>
              <a:t>-</a:t>
            </a:r>
            <a:r>
              <a:rPr lang="en" sz="2000">
                <a:solidFill>
                  <a:schemeClr val="dk1"/>
                </a:solidFill>
                <a:latin typeface="Press Start 2P"/>
                <a:ea typeface="Press Start 2P"/>
                <a:cs typeface="Press Start 2P"/>
                <a:sym typeface="Press Start 2P"/>
              </a:rPr>
              <a:t>Sellers</a:t>
            </a:r>
            <a:r>
              <a:rPr lang="en" sz="1600">
                <a:solidFill>
                  <a:schemeClr val="dk1"/>
                </a:solidFill>
                <a:latin typeface="Press Start 2P"/>
                <a:ea typeface="Press Start 2P"/>
                <a:cs typeface="Press Start 2P"/>
                <a:sym typeface="Press Start 2P"/>
              </a:rPr>
              <a:t> </a:t>
            </a:r>
            <a:r>
              <a:rPr lang="en" sz="2000">
                <a:solidFill>
                  <a:schemeClr val="dk1"/>
                </a:solidFill>
                <a:latin typeface="Press Start 2P"/>
                <a:ea typeface="Press Start 2P"/>
                <a:cs typeface="Press Start 2P"/>
                <a:sym typeface="Press Start 2P"/>
              </a:rPr>
              <a:t>du Jeu Vidéo </a:t>
            </a:r>
            <a:endParaRPr sz="1800"/>
          </a:p>
        </p:txBody>
      </p:sp>
      <p:pic>
        <p:nvPicPr>
          <p:cNvPr id="1107" name="Google Shape;1107;p38"/>
          <p:cNvPicPr preferRelativeResize="0"/>
          <p:nvPr/>
        </p:nvPicPr>
        <p:blipFill>
          <a:blip r:embed="rId4">
            <a:alphaModFix/>
          </a:blip>
          <a:stretch>
            <a:fillRect/>
          </a:stretch>
        </p:blipFill>
        <p:spPr>
          <a:xfrm>
            <a:off x="388575" y="2308675"/>
            <a:ext cx="937600" cy="770917"/>
          </a:xfrm>
          <a:prstGeom prst="rect">
            <a:avLst/>
          </a:prstGeom>
          <a:noFill/>
          <a:ln>
            <a:noFill/>
          </a:ln>
        </p:spPr>
      </p:pic>
      <p:pic>
        <p:nvPicPr>
          <p:cNvPr id="1108" name="Google Shape;1108;p38"/>
          <p:cNvPicPr preferRelativeResize="0"/>
          <p:nvPr/>
        </p:nvPicPr>
        <p:blipFill>
          <a:blip r:embed="rId5">
            <a:alphaModFix/>
          </a:blip>
          <a:stretch>
            <a:fillRect/>
          </a:stretch>
        </p:blipFill>
        <p:spPr>
          <a:xfrm>
            <a:off x="536346" y="3275900"/>
            <a:ext cx="642078" cy="770924"/>
          </a:xfrm>
          <a:prstGeom prst="rect">
            <a:avLst/>
          </a:prstGeom>
          <a:noFill/>
          <a:ln>
            <a:noFill/>
          </a:ln>
        </p:spPr>
      </p:pic>
      <p:pic>
        <p:nvPicPr>
          <p:cNvPr id="1109" name="Google Shape;1109;p38"/>
          <p:cNvPicPr preferRelativeResize="0"/>
          <p:nvPr/>
        </p:nvPicPr>
        <p:blipFill>
          <a:blip r:embed="rId6">
            <a:alphaModFix/>
          </a:blip>
          <a:stretch>
            <a:fillRect/>
          </a:stretch>
        </p:blipFill>
        <p:spPr>
          <a:xfrm>
            <a:off x="93475" y="1221724"/>
            <a:ext cx="1396575" cy="93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39"/>
          <p:cNvSpPr txBox="1"/>
          <p:nvPr/>
        </p:nvSpPr>
        <p:spPr>
          <a:xfrm>
            <a:off x="378675" y="259575"/>
            <a:ext cx="83124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ress Start 2P"/>
                <a:ea typeface="Press Start 2P"/>
                <a:cs typeface="Press Start 2P"/>
                <a:sym typeface="Press Start 2P"/>
              </a:rPr>
              <a:t>Genres et Classifications</a:t>
            </a:r>
            <a:endParaRPr sz="2000">
              <a:solidFill>
                <a:schemeClr val="dk1"/>
              </a:solidFill>
              <a:latin typeface="Press Start 2P"/>
              <a:ea typeface="Press Start 2P"/>
              <a:cs typeface="Press Start 2P"/>
              <a:sym typeface="Press Start 2P"/>
            </a:endParaRPr>
          </a:p>
          <a:p>
            <a:pPr indent="0" lvl="0" marL="0" rtl="0" algn="ctr">
              <a:spcBef>
                <a:spcPts val="0"/>
              </a:spcBef>
              <a:spcAft>
                <a:spcPts val="0"/>
              </a:spcAft>
              <a:buNone/>
            </a:pPr>
            <a:r>
              <a:t/>
            </a:r>
            <a:endParaRPr sz="1600">
              <a:solidFill>
                <a:schemeClr val="dk1"/>
              </a:solidFill>
              <a:latin typeface="Press Start 2P"/>
              <a:ea typeface="Press Start 2P"/>
              <a:cs typeface="Press Start 2P"/>
              <a:sym typeface="Press Start 2P"/>
            </a:endParaRPr>
          </a:p>
        </p:txBody>
      </p:sp>
      <p:pic>
        <p:nvPicPr>
          <p:cNvPr id="1115" name="Google Shape;1115;p39"/>
          <p:cNvPicPr preferRelativeResize="0"/>
          <p:nvPr/>
        </p:nvPicPr>
        <p:blipFill>
          <a:blip r:embed="rId3">
            <a:alphaModFix/>
          </a:blip>
          <a:stretch>
            <a:fillRect/>
          </a:stretch>
        </p:blipFill>
        <p:spPr>
          <a:xfrm>
            <a:off x="4348500" y="1307975"/>
            <a:ext cx="4699551" cy="3114236"/>
          </a:xfrm>
          <a:prstGeom prst="rect">
            <a:avLst/>
          </a:prstGeom>
          <a:noFill/>
          <a:ln>
            <a:noFill/>
          </a:ln>
        </p:spPr>
      </p:pic>
      <p:pic>
        <p:nvPicPr>
          <p:cNvPr id="1116" name="Google Shape;1116;p39"/>
          <p:cNvPicPr preferRelativeResize="0"/>
          <p:nvPr/>
        </p:nvPicPr>
        <p:blipFill>
          <a:blip r:embed="rId4">
            <a:alphaModFix/>
          </a:blip>
          <a:stretch>
            <a:fillRect/>
          </a:stretch>
        </p:blipFill>
        <p:spPr>
          <a:xfrm>
            <a:off x="327375" y="858550"/>
            <a:ext cx="3911575" cy="3876124"/>
          </a:xfrm>
          <a:prstGeom prst="rect">
            <a:avLst/>
          </a:prstGeom>
          <a:noFill/>
          <a:ln>
            <a:noFill/>
          </a:ln>
        </p:spPr>
      </p:pic>
      <p:sp>
        <p:nvSpPr>
          <p:cNvPr id="1117" name="Google Shape;1117;p39"/>
          <p:cNvSpPr txBox="1"/>
          <p:nvPr/>
        </p:nvSpPr>
        <p:spPr>
          <a:xfrm>
            <a:off x="4476750" y="4448175"/>
            <a:ext cx="46101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